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256" r:id="rId2"/>
    <p:sldId id="371" r:id="rId3"/>
    <p:sldId id="453" r:id="rId4"/>
    <p:sldId id="479" r:id="rId5"/>
    <p:sldId id="507" r:id="rId6"/>
    <p:sldId id="508" r:id="rId7"/>
    <p:sldId id="499" r:id="rId8"/>
    <p:sldId id="405" r:id="rId9"/>
    <p:sldId id="410" r:id="rId10"/>
    <p:sldId id="411" r:id="rId11"/>
    <p:sldId id="412" r:id="rId12"/>
    <p:sldId id="409" r:id="rId13"/>
    <p:sldId id="407" r:id="rId14"/>
    <p:sldId id="408" r:id="rId15"/>
    <p:sldId id="455" r:id="rId16"/>
    <p:sldId id="456" r:id="rId17"/>
    <p:sldId id="501" r:id="rId18"/>
    <p:sldId id="457" r:id="rId19"/>
    <p:sldId id="458" r:id="rId20"/>
    <p:sldId id="459" r:id="rId21"/>
    <p:sldId id="460" r:id="rId22"/>
    <p:sldId id="502" r:id="rId23"/>
    <p:sldId id="461" r:id="rId24"/>
    <p:sldId id="462" r:id="rId25"/>
    <p:sldId id="413" r:id="rId26"/>
    <p:sldId id="463" r:id="rId27"/>
    <p:sldId id="464" r:id="rId28"/>
    <p:sldId id="465" r:id="rId29"/>
    <p:sldId id="466" r:id="rId30"/>
    <p:sldId id="467" r:id="rId31"/>
    <p:sldId id="503" r:id="rId32"/>
    <p:sldId id="417" r:id="rId33"/>
    <p:sldId id="418" r:id="rId34"/>
    <p:sldId id="419" r:id="rId35"/>
    <p:sldId id="420" r:id="rId36"/>
    <p:sldId id="421" r:id="rId37"/>
    <p:sldId id="427" r:id="rId38"/>
    <p:sldId id="504" r:id="rId39"/>
    <p:sldId id="429" r:id="rId40"/>
    <p:sldId id="430" r:id="rId41"/>
    <p:sldId id="431" r:id="rId42"/>
    <p:sldId id="432" r:id="rId43"/>
    <p:sldId id="433" r:id="rId44"/>
    <p:sldId id="434" r:id="rId45"/>
    <p:sldId id="436" r:id="rId46"/>
    <p:sldId id="437" r:id="rId47"/>
    <p:sldId id="438" r:id="rId48"/>
    <p:sldId id="439" r:id="rId49"/>
    <p:sldId id="452" r:id="rId50"/>
    <p:sldId id="382" r:id="rId51"/>
    <p:sldId id="383" r:id="rId52"/>
    <p:sldId id="384" r:id="rId53"/>
    <p:sldId id="385" r:id="rId54"/>
    <p:sldId id="386" r:id="rId55"/>
    <p:sldId id="387" r:id="rId56"/>
    <p:sldId id="388" r:id="rId57"/>
    <p:sldId id="509" r:id="rId58"/>
    <p:sldId id="389" r:id="rId59"/>
    <p:sldId id="390" r:id="rId60"/>
    <p:sldId id="505" r:id="rId61"/>
    <p:sldId id="391" r:id="rId62"/>
    <p:sldId id="392" r:id="rId63"/>
    <p:sldId id="393" r:id="rId64"/>
    <p:sldId id="394" r:id="rId65"/>
    <p:sldId id="395" r:id="rId66"/>
    <p:sldId id="396" r:id="rId67"/>
    <p:sldId id="397" r:id="rId68"/>
    <p:sldId id="398" r:id="rId69"/>
    <p:sldId id="399" r:id="rId70"/>
    <p:sldId id="400" r:id="rId71"/>
    <p:sldId id="401" r:id="rId72"/>
    <p:sldId id="480" r:id="rId73"/>
    <p:sldId id="488" r:id="rId74"/>
    <p:sldId id="495" r:id="rId75"/>
    <p:sldId id="482" r:id="rId76"/>
    <p:sldId id="486" r:id="rId77"/>
    <p:sldId id="490" r:id="rId78"/>
    <p:sldId id="491" r:id="rId79"/>
    <p:sldId id="492" r:id="rId80"/>
    <p:sldId id="494" r:id="rId81"/>
    <p:sldId id="496" r:id="rId82"/>
    <p:sldId id="497" r:id="rId83"/>
    <p:sldId id="498" r:id="rId84"/>
    <p:sldId id="506" r:id="rId85"/>
    <p:sldId id="468" r:id="rId86"/>
    <p:sldId id="469" r:id="rId87"/>
    <p:sldId id="470" r:id="rId88"/>
    <p:sldId id="471" r:id="rId89"/>
    <p:sldId id="476" r:id="rId90"/>
    <p:sldId id="474" r:id="rId91"/>
    <p:sldId id="472" r:id="rId92"/>
    <p:sldId id="473" r:id="rId93"/>
    <p:sldId id="475" r:id="rId94"/>
    <p:sldId id="477" r:id="rId95"/>
    <p:sldId id="478" r:id="rId96"/>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204" autoAdjust="0"/>
  </p:normalViewPr>
  <p:slideViewPr>
    <p:cSldViewPr>
      <p:cViewPr>
        <p:scale>
          <a:sx n="87" d="100"/>
          <a:sy n="87" d="100"/>
        </p:scale>
        <p:origin x="-1176" y="-16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Sheet1!$G$2</c:f>
              <c:strCache>
                <c:ptCount val="1"/>
                <c:pt idx="0">
                  <c:v>HEK-0</c:v>
                </c:pt>
              </c:strCache>
            </c:strRef>
          </c:tx>
          <c:invertIfNegative val="0"/>
          <c:cat>
            <c:strRef>
              <c:f>Sheet1!$F$3:$F$7</c:f>
              <c:strCache>
                <c:ptCount val="5"/>
                <c:pt idx="0">
                  <c:v>1 copy</c:v>
                </c:pt>
                <c:pt idx="1">
                  <c:v>2 copies</c:v>
                </c:pt>
                <c:pt idx="2">
                  <c:v>3-5 copies</c:v>
                </c:pt>
                <c:pt idx="3">
                  <c:v>6-9 copies</c:v>
                </c:pt>
                <c:pt idx="4">
                  <c:v>10 and up</c:v>
                </c:pt>
              </c:strCache>
            </c:strRef>
          </c:cat>
          <c:val>
            <c:numRef>
              <c:f>Sheet1!$G$3:$G$7</c:f>
              <c:numCache>
                <c:formatCode>General</c:formatCode>
                <c:ptCount val="5"/>
                <c:pt idx="0">
                  <c:v>65.016424213984052</c:v>
                </c:pt>
                <c:pt idx="1">
                  <c:v>27.217268887846082</c:v>
                </c:pt>
                <c:pt idx="2">
                  <c:v>7.2031909901454725</c:v>
                </c:pt>
                <c:pt idx="3">
                  <c:v>0.53965274519005157</c:v>
                </c:pt>
                <c:pt idx="4">
                  <c:v>2.3463162834350071E-2</c:v>
                </c:pt>
              </c:numCache>
            </c:numRef>
          </c:val>
        </c:ser>
        <c:ser>
          <c:idx val="1"/>
          <c:order val="1"/>
          <c:tx>
            <c:strRef>
              <c:f>Sheet1!$H$2</c:f>
              <c:strCache>
                <c:ptCount val="1"/>
                <c:pt idx="0">
                  <c:v>HEK-9</c:v>
                </c:pt>
              </c:strCache>
            </c:strRef>
          </c:tx>
          <c:invertIfNegative val="0"/>
          <c:cat>
            <c:strRef>
              <c:f>Sheet1!$F$3:$F$7</c:f>
              <c:strCache>
                <c:ptCount val="5"/>
                <c:pt idx="0">
                  <c:v>1 copy</c:v>
                </c:pt>
                <c:pt idx="1">
                  <c:v>2 copies</c:v>
                </c:pt>
                <c:pt idx="2">
                  <c:v>3-5 copies</c:v>
                </c:pt>
                <c:pt idx="3">
                  <c:v>6-9 copies</c:v>
                </c:pt>
                <c:pt idx="4">
                  <c:v>10 and up</c:v>
                </c:pt>
              </c:strCache>
            </c:strRef>
          </c:cat>
          <c:val>
            <c:numRef>
              <c:f>Sheet1!$H$3:$H$7</c:f>
              <c:numCache>
                <c:formatCode>General</c:formatCode>
                <c:ptCount val="5"/>
                <c:pt idx="0">
                  <c:v>65.461346633416468</c:v>
                </c:pt>
                <c:pt idx="1">
                  <c:v>29.135494596841234</c:v>
                </c:pt>
                <c:pt idx="2">
                  <c:v>4.9044056525353286</c:v>
                </c:pt>
                <c:pt idx="3">
                  <c:v>0.41562759767248547</c:v>
                </c:pt>
                <c:pt idx="4">
                  <c:v>8.3125519534497094E-2</c:v>
                </c:pt>
              </c:numCache>
            </c:numRef>
          </c:val>
        </c:ser>
        <c:ser>
          <c:idx val="2"/>
          <c:order val="2"/>
          <c:tx>
            <c:strRef>
              <c:f>Sheet1!$I$2</c:f>
              <c:strCache>
                <c:ptCount val="1"/>
                <c:pt idx="0">
                  <c:v>G451E</c:v>
                </c:pt>
              </c:strCache>
            </c:strRef>
          </c:tx>
          <c:invertIfNegative val="0"/>
          <c:cat>
            <c:strRef>
              <c:f>Sheet1!$F$3:$F$7</c:f>
              <c:strCache>
                <c:ptCount val="5"/>
                <c:pt idx="0">
                  <c:v>1 copy</c:v>
                </c:pt>
                <c:pt idx="1">
                  <c:v>2 copies</c:v>
                </c:pt>
                <c:pt idx="2">
                  <c:v>3-5 copies</c:v>
                </c:pt>
                <c:pt idx="3">
                  <c:v>6-9 copies</c:v>
                </c:pt>
                <c:pt idx="4">
                  <c:v>10 and up</c:v>
                </c:pt>
              </c:strCache>
            </c:strRef>
          </c:cat>
          <c:val>
            <c:numRef>
              <c:f>Sheet1!$I$3:$I$7</c:f>
              <c:numCache>
                <c:formatCode>General</c:formatCode>
                <c:ptCount val="5"/>
                <c:pt idx="0">
                  <c:v>71.654373024236037</c:v>
                </c:pt>
                <c:pt idx="1">
                  <c:v>22.866174920969442</c:v>
                </c:pt>
                <c:pt idx="2">
                  <c:v>4.0569020021074813</c:v>
                </c:pt>
                <c:pt idx="3">
                  <c:v>0.68493150684931503</c:v>
                </c:pt>
                <c:pt idx="4">
                  <c:v>0.7376185458377239</c:v>
                </c:pt>
              </c:numCache>
            </c:numRef>
          </c:val>
        </c:ser>
        <c:ser>
          <c:idx val="3"/>
          <c:order val="3"/>
          <c:tx>
            <c:strRef>
              <c:f>Sheet1!$J$2</c:f>
              <c:strCache>
                <c:ptCount val="1"/>
                <c:pt idx="0">
                  <c:v>WT-9</c:v>
                </c:pt>
              </c:strCache>
            </c:strRef>
          </c:tx>
          <c:invertIfNegative val="0"/>
          <c:cat>
            <c:strRef>
              <c:f>Sheet1!$F$3:$F$7</c:f>
              <c:strCache>
                <c:ptCount val="5"/>
                <c:pt idx="0">
                  <c:v>1 copy</c:v>
                </c:pt>
                <c:pt idx="1">
                  <c:v>2 copies</c:v>
                </c:pt>
                <c:pt idx="2">
                  <c:v>3-5 copies</c:v>
                </c:pt>
                <c:pt idx="3">
                  <c:v>6-9 copies</c:v>
                </c:pt>
                <c:pt idx="4">
                  <c:v>10 and up</c:v>
                </c:pt>
              </c:strCache>
            </c:strRef>
          </c:cat>
          <c:val>
            <c:numRef>
              <c:f>Sheet1!$J$3:$J$7</c:f>
              <c:numCache>
                <c:formatCode>General</c:formatCode>
                <c:ptCount val="5"/>
                <c:pt idx="0">
                  <c:v>71.490280777537791</c:v>
                </c:pt>
                <c:pt idx="1">
                  <c:v>24.29805615550756</c:v>
                </c:pt>
                <c:pt idx="2">
                  <c:v>3.6177105831533476</c:v>
                </c:pt>
                <c:pt idx="3">
                  <c:v>0.48596112311015116</c:v>
                </c:pt>
                <c:pt idx="4">
                  <c:v>0.10799136069114472</c:v>
                </c:pt>
              </c:numCache>
            </c:numRef>
          </c:val>
        </c:ser>
        <c:dLbls>
          <c:showLegendKey val="0"/>
          <c:showVal val="0"/>
          <c:showCatName val="0"/>
          <c:showSerName val="0"/>
          <c:showPercent val="0"/>
          <c:showBubbleSize val="0"/>
        </c:dLbls>
        <c:gapWidth val="150"/>
        <c:axId val="90861952"/>
        <c:axId val="90863488"/>
      </c:barChart>
      <c:catAx>
        <c:axId val="90861952"/>
        <c:scaling>
          <c:orientation val="minMax"/>
        </c:scaling>
        <c:delete val="0"/>
        <c:axPos val="b"/>
        <c:majorTickMark val="out"/>
        <c:minorTickMark val="none"/>
        <c:tickLblPos val="nextTo"/>
        <c:crossAx val="90863488"/>
        <c:crosses val="autoZero"/>
        <c:auto val="1"/>
        <c:lblAlgn val="ctr"/>
        <c:lblOffset val="100"/>
        <c:noMultiLvlLbl val="0"/>
      </c:catAx>
      <c:valAx>
        <c:axId val="90863488"/>
        <c:scaling>
          <c:orientation val="minMax"/>
          <c:max val="100"/>
        </c:scaling>
        <c:delete val="0"/>
        <c:axPos val="l"/>
        <c:majorGridlines/>
        <c:numFmt formatCode="General" sourceLinked="1"/>
        <c:majorTickMark val="out"/>
        <c:minorTickMark val="none"/>
        <c:tickLblPos val="nextTo"/>
        <c:crossAx val="90861952"/>
        <c:crosses val="autoZero"/>
        <c:crossBetween val="between"/>
      </c:valAx>
    </c:plotArea>
    <c:legend>
      <c:legendPos val="r"/>
      <c:layout/>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sz="quarter" idx="1"/>
          </p:nvPr>
        </p:nvSpPr>
        <p:spPr>
          <a:xfrm>
            <a:off x="3976333" y="0"/>
            <a:ext cx="3041968" cy="465296"/>
          </a:xfrm>
          <a:prstGeom prst="rect">
            <a:avLst/>
          </a:prstGeom>
        </p:spPr>
        <p:txBody>
          <a:bodyPr vert="horz" lIns="93287" tIns="46644" rIns="93287" bIns="46644" rtlCol="0"/>
          <a:lstStyle>
            <a:lvl1pPr algn="r">
              <a:defRPr sz="1200"/>
            </a:lvl1pPr>
          </a:lstStyle>
          <a:p>
            <a:fld id="{1CE44C96-E509-428D-B965-27C3C0C358CA}" type="datetimeFigureOut">
              <a:rPr lang="en-US" smtClean="0"/>
              <a:t>12/3/2014</a:t>
            </a:fld>
            <a:endParaRPr lang="en-US"/>
          </a:p>
        </p:txBody>
      </p:sp>
      <p:sp>
        <p:nvSpPr>
          <p:cNvPr id="4" name="Footer Placeholder 3"/>
          <p:cNvSpPr>
            <a:spLocks noGrp="1"/>
          </p:cNvSpPr>
          <p:nvPr>
            <p:ph type="ftr" sz="quarter" idx="2"/>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5" name="Slide Number Placeholder 4"/>
          <p:cNvSpPr>
            <a:spLocks noGrp="1"/>
          </p:cNvSpPr>
          <p:nvPr>
            <p:ph type="sldNum" sz="quarter" idx="3"/>
          </p:nvPr>
        </p:nvSpPr>
        <p:spPr>
          <a:xfrm>
            <a:off x="3976333" y="8839014"/>
            <a:ext cx="3041968" cy="465296"/>
          </a:xfrm>
          <a:prstGeom prst="rect">
            <a:avLst/>
          </a:prstGeom>
        </p:spPr>
        <p:txBody>
          <a:bodyPr vert="horz" lIns="93287" tIns="46644" rIns="93287" bIns="46644" rtlCol="0" anchor="b"/>
          <a:lstStyle>
            <a:lvl1pPr algn="r">
              <a:defRPr sz="1200"/>
            </a:lvl1pPr>
          </a:lstStyle>
          <a:p>
            <a:fld id="{41F1C131-684E-4459-B7E9-1E0966B7B342}" type="slidenum">
              <a:rPr lang="en-US" smtClean="0"/>
              <a:t>‹#›</a:t>
            </a:fld>
            <a:endParaRPr lang="en-US"/>
          </a:p>
        </p:txBody>
      </p:sp>
    </p:spTree>
    <p:extLst>
      <p:ext uri="{BB962C8B-B14F-4D97-AF65-F5344CB8AC3E}">
        <p14:creationId xmlns:p14="http://schemas.microsoft.com/office/powerpoint/2010/main" val="2326667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6BC8C22B-C5F6-4315-A21C-D9825E253008}" type="datetimeFigureOut">
              <a:rPr lang="en-US" smtClean="0"/>
              <a:t>12/3/2014</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5ACE5661-D179-4661-94FA-DA6CA70A802B}" type="slidenum">
              <a:rPr lang="en-US" smtClean="0"/>
              <a:t>‹#›</a:t>
            </a:fld>
            <a:endParaRPr lang="en-US"/>
          </a:p>
        </p:txBody>
      </p:sp>
    </p:spTree>
    <p:extLst>
      <p:ext uri="{BB962C8B-B14F-4D97-AF65-F5344CB8AC3E}">
        <p14:creationId xmlns:p14="http://schemas.microsoft.com/office/powerpoint/2010/main" val="137132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ncbi.nlm.nih.gov/pmc/articles/PMC3360038/#pone.0037164-Krzywinski1"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link.springer.com/search?dc.title=mtDNA&amp;facet-content-type=ReferenceWorkEntry&amp;sortOrder=relevance" TargetMode="External"/><Relationship Id="rId2" Type="http://schemas.openxmlformats.org/officeDocument/2006/relationships/slide" Target="../slides/slide94.xml"/><Relationship Id="rId1" Type="http://schemas.openxmlformats.org/officeDocument/2006/relationships/notesMaster" Target="../notesMasters/notesMaster1.xml"/><Relationship Id="rId5" Type="http://schemas.openxmlformats.org/officeDocument/2006/relationships/hyperlink" Target="http://link.springer.com/search?dc.title=tRNA&amp;facet-content-type=ReferenceWorkEntry&amp;sortOrder=relevance" TargetMode="External"/><Relationship Id="rId4" Type="http://schemas.openxmlformats.org/officeDocument/2006/relationships/hyperlink" Target="http://link.springer.com/search?dc.title=rRNA&amp;facet-content-type=ReferenceWorkEntry&amp;sortOrder=relevanc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tomap.org/"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Cause</a:t>
            </a:r>
            <a:r>
              <a:rPr lang="en-US" baseline="0" dirty="0" smtClean="0"/>
              <a:t> progressive external </a:t>
            </a:r>
            <a:r>
              <a:rPr lang="en-US" baseline="0" dirty="0" err="1" smtClean="0"/>
              <a:t>ophthalmoplegia</a:t>
            </a:r>
            <a:endParaRPr lang="en-US" dirty="0"/>
          </a:p>
        </p:txBody>
      </p:sp>
      <p:sp>
        <p:nvSpPr>
          <p:cNvPr id="4" name="Slide Number Placeholder 3"/>
          <p:cNvSpPr>
            <a:spLocks noGrp="1"/>
          </p:cNvSpPr>
          <p:nvPr>
            <p:ph type="sldNum" sz="quarter" idx="10"/>
          </p:nvPr>
        </p:nvSpPr>
        <p:spPr/>
        <p:txBody>
          <a:bodyPr/>
          <a:lstStyle/>
          <a:p>
            <a:fld id="{5ACE5661-D179-4661-94FA-DA6CA70A802B}" type="slidenum">
              <a:rPr lang="en-US" smtClean="0"/>
              <a:t>6</a:t>
            </a:fld>
            <a:endParaRPr lang="en-US"/>
          </a:p>
        </p:txBody>
      </p:sp>
    </p:spTree>
    <p:extLst>
      <p:ext uri="{BB962C8B-B14F-4D97-AF65-F5344CB8AC3E}">
        <p14:creationId xmlns:p14="http://schemas.microsoft.com/office/powerpoint/2010/main" val="29854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1433513" y="931863"/>
            <a:ext cx="4151312" cy="318928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713" tIns="41857" rIns="83713" bIns="41857" anchor="ctr"/>
          <a:lstStyle/>
          <a:p>
            <a:endParaRPr lang="en-US" altLang="en-US"/>
          </a:p>
        </p:txBody>
      </p:sp>
      <p:sp>
        <p:nvSpPr>
          <p:cNvPr id="17411" name="Text Box 2"/>
          <p:cNvSpPr>
            <a:spLocks noGrp="1" noChangeArrowheads="1"/>
          </p:cNvSpPr>
          <p:nvPr>
            <p:ph type="body"/>
          </p:nvPr>
        </p:nvSpPr>
        <p:spPr>
          <a:xfrm>
            <a:off x="1071563" y="4429125"/>
            <a:ext cx="4883150" cy="35401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77788" indent="-77788" eaLnBrk="1">
              <a:lnSpc>
                <a:spcPct val="93000"/>
              </a:lnSpc>
              <a:spcBef>
                <a:spcPct val="0"/>
              </a:spcBef>
              <a:buSzPct val="45000"/>
              <a:tabLst>
                <a:tab pos="661988" algn="l"/>
                <a:tab pos="1323975" algn="l"/>
                <a:tab pos="1987550" algn="l"/>
                <a:tab pos="2649538" algn="l"/>
                <a:tab pos="3313113" algn="l"/>
                <a:tab pos="3975100" algn="l"/>
                <a:tab pos="4638675" algn="l"/>
              </a:tabLst>
            </a:pPr>
            <a:r>
              <a:rPr lang="en-GB" altLang="en-US" smtClean="0">
                <a:latin typeface="Arial" charset="0"/>
                <a:ea typeface="msgothic" charset="0"/>
                <a:cs typeface="msgothic" charset="0"/>
              </a:rPr>
              <a:t>Deletion breakpoints are not randomly distributed throughout the mitochondrial genome. (</a:t>
            </a:r>
            <a:r>
              <a:rPr lang="en-GB" altLang="en-US" sz="1300" b="1" smtClean="0">
                <a:latin typeface="Arial" charset="0"/>
                <a:ea typeface="msgothic" charset="0"/>
                <a:cs typeface="msgothic" charset="0"/>
              </a:rPr>
              <a:t>A</a:t>
            </a:r>
            <a:r>
              <a:rPr lang="en-GB" altLang="en-US" smtClean="0">
                <a:latin typeface="Arial" charset="0"/>
                <a:ea typeface="msgothic" charset="0"/>
                <a:cs typeface="msgothic" charset="0"/>
              </a:rPr>
              <a:t>) A circular representation of the human mtDNA with annotated tRNA (black), rRNA (brown) and protein-coding (green) genes (outer track). The central track depicts the location of 5′- (blue) and 3′- (red) breakpoints. The central lines indicate the deleted region in the 753 reported cases. (</a:t>
            </a:r>
            <a:r>
              <a:rPr lang="en-GB" altLang="en-US" sz="1300" b="1" smtClean="0">
                <a:latin typeface="Arial" charset="0"/>
                <a:ea typeface="msgothic" charset="0"/>
                <a:cs typeface="msgothic" charset="0"/>
              </a:rPr>
              <a:t>B</a:t>
            </a:r>
            <a:r>
              <a:rPr lang="en-GB" altLang="en-US" smtClean="0">
                <a:latin typeface="Arial" charset="0"/>
                <a:ea typeface="msgothic" charset="0"/>
                <a:cs typeface="msgothic" charset="0"/>
              </a:rPr>
              <a:t>) The distribution of 5′- (blue bars) and 3′- (red bars) deletion breakpoints in the human mtDNA. The locations of the mitochondrial genes are shown below the </a:t>
            </a:r>
            <a:r>
              <a:rPr lang="en-GB" altLang="en-US" i="1" smtClean="0">
                <a:latin typeface="Arial" charset="0"/>
                <a:ea typeface="msgothic" charset="0"/>
                <a:cs typeface="msgothic" charset="0"/>
              </a:rPr>
              <a:t>x</a:t>
            </a:r>
            <a:r>
              <a:rPr lang="en-GB" altLang="en-US" smtClean="0">
                <a:latin typeface="Arial" charset="0"/>
                <a:ea typeface="msgothic" charset="0"/>
                <a:cs typeface="msgothic" charset="0"/>
              </a:rPr>
              <a:t>-axis.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p:sp>
      <p:sp>
        <p:nvSpPr>
          <p:cNvPr id="18435"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Circos plot of plus strand and minus strand TFAM ChIP-seq and input read density signal over chrM. (A, E) Annotation of protein coding (green on forward/heavy strand, red on reverse/light strand), ribosomal RNA (blue) and tRNA (blue on forward/heavy strand, grey on reverse/light strand) transcripts. (B) D-loop (black), LSP promoter (large red tile), known LSP TFAM binding site (small red tile), HSP promoter (large blue tile), known HSP1 TFAM binding site (small blue tile), and origins of heavy strand replication (Ori-b, orange tile; O</a:t>
            </a:r>
            <a:r>
              <a:rPr lang="en-US" altLang="en-US" baseline="-25000" smtClean="0"/>
              <a:t>H</a:t>
            </a:r>
            <a:r>
              <a:rPr lang="en-US" altLang="en-US" smtClean="0"/>
              <a:t>, yellow tile). (C) TFAM ChIP-seq signal on forward (red) and reverse (blue) strands. (D) Input signal on forward (red) and reverse (blue) strands. (F) Origin of light strand replication (yellow tile). Note that the input signal is exaggerated 60-fold relative to the ChIP-seq signal in order to visualize coverage irregularities. The signal from the TFAM ChIP-seq largely follows that of the input, indicating generalized binding across the mitochondrial genome.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p:sp>
      <p:sp>
        <p:nvSpPr>
          <p:cNvPr id="20483"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We display (starting from outside to inside): physical map scaled in kb, coding sequences transcribed in the clockwise (red) and counterclockwise directions (blue), chloroplast-derived regions (green boxes), sequence repeats (black), histogram of transcriptome data (green bar, standing for average RPKM value per 200 bp, transformed using natural logs and ranging from 0 to 10), GC content variations (brown bar in a 500 bp sliding window and 500 bp increments), and SOLiD mate-pair (MP) read validation (sliding window 2 kb, MP insertion size 5–6 kb, Step size 15 kb). This figure was generated by using the Circos program </a:t>
            </a:r>
            <a:r>
              <a:rPr lang="en-US" altLang="en-US" smtClean="0">
                <a:hlinkClick r:id="rId3"/>
              </a:rPr>
              <a:t>[68]</a:t>
            </a:r>
            <a:r>
              <a:rPr lang="en-US" altLang="en-US" smtClean="0"/>
              <a:t>. </a:t>
            </a:r>
            <a:r>
              <a:rPr lang="el-GR" altLang="en-US" smtClean="0"/>
              <a:t>Ψ </a:t>
            </a:r>
            <a:r>
              <a:rPr lang="en-US" altLang="en-US" smtClean="0"/>
              <a:t>indicates pseudogene.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Gene map of the S. acus </a:t>
            </a:r>
            <a:r>
              <a:rPr lang="en-US" altLang="en-US" smtClean="0">
                <a:hlinkClick r:id="rId3"/>
              </a:rPr>
              <a:t>mtDNA</a:t>
            </a:r>
            <a:r>
              <a:rPr lang="en-US" altLang="en-US" smtClean="0"/>
              <a:t>. Genes and ORFs are shown as solid blocks. The gene blocks shown outside and inside the circular map are transcribed in the clockwise and counter-clockwise directions, respectively. The color of the box designates the type of gene: the protein-coding genes are grey, the </a:t>
            </a:r>
            <a:r>
              <a:rPr lang="en-US" altLang="en-US" smtClean="0">
                <a:hlinkClick r:id="rId4"/>
              </a:rPr>
              <a:t>rRNA</a:t>
            </a:r>
            <a:r>
              <a:rPr lang="en-US" altLang="en-US" smtClean="0"/>
              <a:t> genes are light grey, the </a:t>
            </a:r>
            <a:r>
              <a:rPr lang="en-US" altLang="en-US" smtClean="0">
                <a:hlinkClick r:id="rId5"/>
              </a:rPr>
              <a:t>tRNA</a:t>
            </a:r>
            <a:r>
              <a:rPr lang="en-US" altLang="en-US" smtClean="0"/>
              <a:t> genes are black. The pseudogenes are marked by . For intron-containing genes, the “-eN” suffix denotes the exon number. The exon–exon junctions are shown as black lines connecting the exon ends. The large repeat region is shown as the grey-hatched block.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Quiver</a:t>
            </a:r>
            <a:r>
              <a:rPr lang="en-US" dirty="0" smtClean="0"/>
              <a:t> is a more sophisticated algorithm that provides additional information about each read, allowing more accurate consensus calls. Quiver does </a:t>
            </a:r>
            <a:r>
              <a:rPr lang="en-US" b="1" dirty="0" smtClean="0">
                <a:effectLst/>
              </a:rPr>
              <a:t>not</a:t>
            </a:r>
            <a:r>
              <a:rPr lang="en-US" dirty="0" smtClean="0"/>
              <a:t> use the alignment provided by the mapper except for determining how to group reads together at the gross level. </a:t>
            </a:r>
            <a:r>
              <a:rPr lang="en-US" dirty="0" err="1" smtClean="0"/>
              <a:t>Quivert</a:t>
            </a:r>
            <a:r>
              <a:rPr lang="en-US" dirty="0" smtClean="0"/>
              <a:t> implicitly performs its own realignment, so it is highly sensitive to all variant types, including </a:t>
            </a:r>
            <a:r>
              <a:rPr lang="en-US" dirty="0" err="1" smtClean="0"/>
              <a:t>indels</a:t>
            </a:r>
            <a:r>
              <a:rPr lang="en-US" dirty="0" smtClean="0"/>
              <a:t>.</a:t>
            </a:r>
            <a:endParaRPr lang="en-US" dirty="0"/>
          </a:p>
        </p:txBody>
      </p:sp>
      <p:sp>
        <p:nvSpPr>
          <p:cNvPr id="4" name="Slide Number Placeholder 3"/>
          <p:cNvSpPr>
            <a:spLocks noGrp="1"/>
          </p:cNvSpPr>
          <p:nvPr>
            <p:ph type="sldNum" sz="quarter" idx="10"/>
          </p:nvPr>
        </p:nvSpPr>
        <p:spPr/>
        <p:txBody>
          <a:bodyPr/>
          <a:lstStyle/>
          <a:p>
            <a:fld id="{5ACE5661-D179-4661-94FA-DA6CA70A802B}" type="slidenum">
              <a:rPr lang="en-US" smtClean="0"/>
              <a:t>20</a:t>
            </a:fld>
            <a:endParaRPr lang="en-US"/>
          </a:p>
        </p:txBody>
      </p:sp>
    </p:spTree>
    <p:extLst>
      <p:ext uri="{BB962C8B-B14F-4D97-AF65-F5344CB8AC3E}">
        <p14:creationId xmlns:p14="http://schemas.microsoft.com/office/powerpoint/2010/main" val="3570623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27036B-C417-4CA2-8795-3E46BCB56D78}" type="slidenum">
              <a:rPr lang="en-US" smtClean="0"/>
              <a:t>41</a:t>
            </a:fld>
            <a:endParaRPr lang="en-US"/>
          </a:p>
        </p:txBody>
      </p:sp>
    </p:spTree>
    <p:extLst>
      <p:ext uri="{BB962C8B-B14F-4D97-AF65-F5344CB8AC3E}">
        <p14:creationId xmlns:p14="http://schemas.microsoft.com/office/powerpoint/2010/main" val="104482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CE5661-D179-4661-94FA-DA6CA70A802B}" type="slidenum">
              <a:rPr lang="en-US" smtClean="0"/>
              <a:t>68</a:t>
            </a:fld>
            <a:endParaRPr lang="en-US"/>
          </a:p>
        </p:txBody>
      </p:sp>
    </p:spTree>
    <p:extLst>
      <p:ext uri="{BB962C8B-B14F-4D97-AF65-F5344CB8AC3E}">
        <p14:creationId xmlns:p14="http://schemas.microsoft.com/office/powerpoint/2010/main" val="416411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sensitive responses</a:t>
            </a:r>
            <a:endParaRPr lang="en-US" dirty="0"/>
          </a:p>
        </p:txBody>
      </p:sp>
      <p:sp>
        <p:nvSpPr>
          <p:cNvPr id="4" name="Slide Number Placeholder 3"/>
          <p:cNvSpPr>
            <a:spLocks noGrp="1"/>
          </p:cNvSpPr>
          <p:nvPr>
            <p:ph type="sldNum" sz="quarter" idx="10"/>
          </p:nvPr>
        </p:nvSpPr>
        <p:spPr/>
        <p:txBody>
          <a:bodyPr/>
          <a:lstStyle/>
          <a:p>
            <a:fld id="{5ACE5661-D179-4661-94FA-DA6CA70A802B}" type="slidenum">
              <a:rPr lang="en-US" smtClean="0"/>
              <a:t>80</a:t>
            </a:fld>
            <a:endParaRPr lang="en-US"/>
          </a:p>
        </p:txBody>
      </p:sp>
    </p:spTree>
    <p:extLst>
      <p:ext uri="{BB962C8B-B14F-4D97-AF65-F5344CB8AC3E}">
        <p14:creationId xmlns:p14="http://schemas.microsoft.com/office/powerpoint/2010/main" val="2604151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1433513" y="931863"/>
            <a:ext cx="4151312" cy="318928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713" tIns="41857" rIns="83713" bIns="41857" anchor="ctr"/>
          <a:lstStyle/>
          <a:p>
            <a:endParaRPr lang="en-US" altLang="en-US"/>
          </a:p>
        </p:txBody>
      </p:sp>
      <p:sp>
        <p:nvSpPr>
          <p:cNvPr id="14339" name="Text Box 2"/>
          <p:cNvSpPr>
            <a:spLocks noGrp="1" noChangeArrowheads="1"/>
          </p:cNvSpPr>
          <p:nvPr>
            <p:ph type="body"/>
          </p:nvPr>
        </p:nvSpPr>
        <p:spPr>
          <a:xfrm>
            <a:off x="1071563" y="4429125"/>
            <a:ext cx="4883150" cy="35401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77788" indent="-77788" eaLnBrk="1">
              <a:lnSpc>
                <a:spcPct val="93000"/>
              </a:lnSpc>
              <a:spcBef>
                <a:spcPct val="0"/>
              </a:spcBef>
              <a:buSzPct val="45000"/>
              <a:tabLst>
                <a:tab pos="661988" algn="l"/>
                <a:tab pos="1323975" algn="l"/>
                <a:tab pos="1987550" algn="l"/>
                <a:tab pos="2649538" algn="l"/>
                <a:tab pos="3313113" algn="l"/>
                <a:tab pos="3975100" algn="l"/>
                <a:tab pos="4638675" algn="l"/>
              </a:tabLst>
            </a:pPr>
            <a:r>
              <a:rPr lang="en-GB" altLang="en-US" smtClean="0">
                <a:latin typeface="Arial" charset="0"/>
                <a:ea typeface="msgothic" charset="0"/>
                <a:cs typeface="msgothic" charset="0"/>
              </a:rPr>
              <a:t>Copy number whole-genome profiles of five follicular lymphoma tumor samples generated from the Affymetrix Mapping 500K array. Samples are represented in each of the five histograms in tracks A–E. A crop of histogram region F is shown in the center of the figure to demonstrate the structure of each histogram track. The central thick line (G) represents the average probe value across 250 adjacent probes. The area between this line and y = 0 is filled with green or red depending on whether the average value is positive (i.e., increased copy number value) or negative (decreased copy number value), respectively. Variability within each 250-probe set is shown in histogram components H and I, which show the maximum and minimum of three-probe average values within the set, respectively. The area under the maximum and minimum traces is filled with a lighter green or red, respectively.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p:sp>
      <p:sp>
        <p:nvSpPr>
          <p:cNvPr id="15363"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Integrated Circos plot shows mesenchymal signature genes regulated by copy number (CN), methylation, and miRNA. An ideogram of a normal karyotype is shown in the outer ring. The next outermost ring represents copy number as a function of genomic coordinates. (Red represents amplification and green represents deletion. Dark red and dark green indicate median CN values across all patients, and lighter red and green indicate the 25th and 75th percentiles. The vertical axis ranges from -1 to +1 on a log</a:t>
            </a:r>
            <a:r>
              <a:rPr lang="en-US" altLang="en-US" baseline="-25000" smtClean="0"/>
              <a:t>2</a:t>
            </a:r>
            <a:r>
              <a:rPr lang="en-US" altLang="en-US" smtClean="0"/>
              <a:t> scale.) The next ring represents the amount of DNA methylation: dark blue indicates the median methylation beta value, and light blue indicates the 75th percentile. The vertical axis ranges from 0 to 1, and methylation data are averaged using variable-width bins along the genomic axis (25 CpG probes per bin). In the center of the figure, each arc indicates a predicted regulatory relationship between a miRNA (solid circle) and a gene (arrow). The colored arcs represent predicted regulation by the eight key miRNAs, whereas the grey arcs represent regulation by the remaining 11 miRNAs. Outside the ideogram, the miRNAs are colored the same as the corresponding arc. Outside the miRNA labels are the miRNA-associated genes (red), CNA-associated genes (green), and methylation-associated genes (blue).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p:sp>
      <p:sp>
        <p:nvSpPr>
          <p:cNvPr id="16387"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smtClean="0"/>
              <a:t>A </a:t>
            </a:r>
            <a:r>
              <a:rPr lang="en-US" altLang="en-US" sz="1100" dirty="0" err="1" smtClean="0"/>
              <a:t>Circos</a:t>
            </a:r>
            <a:r>
              <a:rPr lang="en-US" altLang="en-US" sz="1100" dirty="0" smtClean="0"/>
              <a:t> plot displaying the cancer GWAS SNPs and their proxies screened for the presence of p53 occupancy, an above average p53-RE and location in a core nucleotide of the RE. Chromosomes are arranged in a half-circle end-to-end with chromosome’s </a:t>
            </a:r>
            <a:r>
              <a:rPr lang="en-US" altLang="en-US" sz="1100" dirty="0" err="1" smtClean="0"/>
              <a:t>cytobands</a:t>
            </a:r>
            <a:r>
              <a:rPr lang="en-US" altLang="en-US" sz="1100" dirty="0" smtClean="0"/>
              <a:t> in the outer ring.  The location of the 892 cancer GWAS SNPs are displayed in the green inner ring and their 61,675 proxies are displayed in the blue ring. Grey lines identify those SNPs that are occupied by p53 in at least in one condition studied. Orange lines  identify the two occupied polymorphic regions with above average p53-REs. The red line identifies the SNP that also resides in a core nucleotide of the RE.</a:t>
            </a:r>
          </a:p>
          <a:p>
            <a:endParaRPr lang="en-US"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p:sp>
      <p:sp>
        <p:nvSpPr>
          <p:cNvPr id="19459"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Distribution of nucleotide variations across the whole mitochondria. We have used Circos tool to plot the mtDNA variation (</a:t>
            </a:r>
            <a:r>
              <a:rPr lang="en-US" altLang="en-US" smtClean="0">
                <a:hlinkClick r:id="rId3"/>
              </a:rPr>
              <a:t>http://circos.ca/</a:t>
            </a:r>
            <a:r>
              <a:rPr lang="en-US" altLang="en-US" smtClean="0"/>
              <a:t>). The blue, red and green color represents variation present in non-malignant, malignant and common between non-malignant and malignant respectively. The color coded highlights of purple, blue, yellow, dark red and green within circle represents D-loop, 12s RNA, 16s RNA, tRNA and Coding region respectively.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817D35-4EE8-4336-98A7-27F3E9B7B5F6}" type="datetimeFigureOut">
              <a:rPr lang="en-US" smtClean="0"/>
              <a:t>12/3/2014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111128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817D35-4EE8-4336-98A7-27F3E9B7B5F6}" type="datetimeFigureOut">
              <a:rPr lang="en-US" smtClean="0"/>
              <a:t>12/3/2014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409876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817D35-4EE8-4336-98A7-27F3E9B7B5F6}" type="datetimeFigureOut">
              <a:rPr lang="en-US" smtClean="0"/>
              <a:t>12/3/2014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86927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817D35-4EE8-4336-98A7-27F3E9B7B5F6}" type="datetimeFigureOut">
              <a:rPr lang="en-US" smtClean="0"/>
              <a:t>12/3/2014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99892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817D35-4EE8-4336-98A7-27F3E9B7B5F6}" type="datetimeFigureOut">
              <a:rPr lang="en-US" smtClean="0"/>
              <a:t>12/3/2014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3696328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817D35-4EE8-4336-98A7-27F3E9B7B5F6}" type="datetimeFigureOut">
              <a:rPr lang="en-US" smtClean="0"/>
              <a:t>12/3/2014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324989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817D35-4EE8-4336-98A7-27F3E9B7B5F6}" type="datetimeFigureOut">
              <a:rPr lang="en-US" smtClean="0"/>
              <a:t>12/3/2014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3038847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817D35-4EE8-4336-98A7-27F3E9B7B5F6}" type="datetimeFigureOut">
              <a:rPr lang="en-US" smtClean="0"/>
              <a:t>12/3/2014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328021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17D35-4EE8-4336-98A7-27F3E9B7B5F6}" type="datetimeFigureOut">
              <a:rPr lang="en-US" smtClean="0"/>
              <a:t>12/3/2014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953565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817D35-4EE8-4336-98A7-27F3E9B7B5F6}" type="datetimeFigureOut">
              <a:rPr lang="en-US" smtClean="0"/>
              <a:t>12/3/2014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234203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817D35-4EE8-4336-98A7-27F3E9B7B5F6}" type="datetimeFigureOut">
              <a:rPr lang="en-US" smtClean="0"/>
              <a:t>12/3/2014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B5A9C1-5D3E-4819-AA35-E7769ABDDC17}" type="slidenum">
              <a:rPr lang="en-US" smtClean="0"/>
              <a:t>‹#›</a:t>
            </a:fld>
            <a:endParaRPr lang="en-US"/>
          </a:p>
        </p:txBody>
      </p:sp>
    </p:spTree>
    <p:extLst>
      <p:ext uri="{BB962C8B-B14F-4D97-AF65-F5344CB8AC3E}">
        <p14:creationId xmlns:p14="http://schemas.microsoft.com/office/powerpoint/2010/main" val="1995902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17D35-4EE8-4336-98A7-27F3E9B7B5F6}" type="datetimeFigureOut">
              <a:rPr lang="en-US" smtClean="0"/>
              <a:t>12/3/2014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5A9C1-5D3E-4819-AA35-E7769ABDDC17}" type="slidenum">
              <a:rPr lang="en-US" smtClean="0"/>
              <a:t>‹#›</a:t>
            </a:fld>
            <a:endParaRPr lang="en-US"/>
          </a:p>
        </p:txBody>
      </p:sp>
    </p:spTree>
    <p:extLst>
      <p:ext uri="{BB962C8B-B14F-4D97-AF65-F5344CB8AC3E}">
        <p14:creationId xmlns:p14="http://schemas.microsoft.com/office/powerpoint/2010/main" val="2667470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jpeg"/></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hyperlink" Target="http://www.ncbi.nlm.nih.gov/nuccore/167716836?report=genban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9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Bioinformatics group meeting</a:t>
            </a:r>
            <a:endParaRPr lang="en-US" dirty="0"/>
          </a:p>
        </p:txBody>
      </p:sp>
      <p:sp>
        <p:nvSpPr>
          <p:cNvPr id="3" name="Subtitle 2"/>
          <p:cNvSpPr>
            <a:spLocks noGrp="1"/>
          </p:cNvSpPr>
          <p:nvPr>
            <p:ph type="subTitle" idx="1"/>
          </p:nvPr>
        </p:nvSpPr>
        <p:spPr/>
        <p:txBody>
          <a:bodyPr/>
          <a:lstStyle/>
          <a:p>
            <a:r>
              <a:rPr lang="en-US" dirty="0" smtClean="0"/>
              <a:t>Jianying Li</a:t>
            </a:r>
          </a:p>
          <a:p>
            <a:r>
              <a:rPr lang="en-US" sz="2000" dirty="0" smtClean="0"/>
              <a:t>Dec. 3</a:t>
            </a:r>
            <a:r>
              <a:rPr lang="en-US" sz="2000" baseline="30000" dirty="0" smtClean="0"/>
              <a:t>rd</a:t>
            </a:r>
            <a:r>
              <a:rPr lang="en-US" sz="2000" dirty="0" smtClean="0"/>
              <a:t>, 2014</a:t>
            </a:r>
            <a:endParaRPr lang="en-US" sz="2000" dirty="0"/>
          </a:p>
        </p:txBody>
      </p:sp>
    </p:spTree>
    <p:extLst>
      <p:ext uri="{BB962C8B-B14F-4D97-AF65-F5344CB8AC3E}">
        <p14:creationId xmlns:p14="http://schemas.microsoft.com/office/powerpoint/2010/main" val="3690184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230" y="1468810"/>
            <a:ext cx="632460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51" y="3880950"/>
            <a:ext cx="7019925"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Locating the primer pairs</a:t>
            </a:r>
            <a:endParaRPr lang="en-US" dirty="0"/>
          </a:p>
        </p:txBody>
      </p:sp>
      <p:cxnSp>
        <p:nvCxnSpPr>
          <p:cNvPr id="4" name="Straight Arrow Connector 3"/>
          <p:cNvCxnSpPr/>
          <p:nvPr/>
        </p:nvCxnSpPr>
        <p:spPr>
          <a:xfrm flipH="1" flipV="1">
            <a:off x="5943600" y="3352800"/>
            <a:ext cx="2209800" cy="5281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867400" y="5791200"/>
            <a:ext cx="2209800" cy="5281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181600" y="4800600"/>
            <a:ext cx="2209800" cy="5281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316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2362200"/>
            <a:ext cx="748665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4419600"/>
            <a:ext cx="734377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Searching for primers</a:t>
            </a:r>
            <a:endParaRPr lang="en-US" dirty="0"/>
          </a:p>
        </p:txBody>
      </p:sp>
      <p:sp>
        <p:nvSpPr>
          <p:cNvPr id="3" name="TextBox 2"/>
          <p:cNvSpPr txBox="1"/>
          <p:nvPr/>
        </p:nvSpPr>
        <p:spPr>
          <a:xfrm>
            <a:off x="4343400" y="3017354"/>
            <a:ext cx="2352567" cy="369332"/>
          </a:xfrm>
          <a:prstGeom prst="rect">
            <a:avLst/>
          </a:prstGeom>
          <a:noFill/>
        </p:spPr>
        <p:txBody>
          <a:bodyPr wrap="none" rtlCol="0">
            <a:spAutoFit/>
          </a:bodyPr>
          <a:lstStyle/>
          <a:p>
            <a:r>
              <a:rPr lang="en-US" dirty="0" smtClean="0"/>
              <a:t>Perfect matches found </a:t>
            </a:r>
            <a:endParaRPr lang="en-US" dirty="0"/>
          </a:p>
        </p:txBody>
      </p:sp>
      <p:cxnSp>
        <p:nvCxnSpPr>
          <p:cNvPr id="5" name="Straight Arrow Connector 4"/>
          <p:cNvCxnSpPr/>
          <p:nvPr/>
        </p:nvCxnSpPr>
        <p:spPr>
          <a:xfrm flipH="1" flipV="1">
            <a:off x="2895600" y="2667000"/>
            <a:ext cx="1447800" cy="5350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 idx="1"/>
          </p:cNvCxnSpPr>
          <p:nvPr/>
        </p:nvCxnSpPr>
        <p:spPr>
          <a:xfrm flipH="1">
            <a:off x="2743200" y="3202020"/>
            <a:ext cx="1600200" cy="4746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267200" y="5017531"/>
            <a:ext cx="2352567" cy="369332"/>
          </a:xfrm>
          <a:prstGeom prst="rect">
            <a:avLst/>
          </a:prstGeom>
          <a:noFill/>
        </p:spPr>
        <p:txBody>
          <a:bodyPr wrap="none" rtlCol="0">
            <a:spAutoFit/>
          </a:bodyPr>
          <a:lstStyle/>
          <a:p>
            <a:r>
              <a:rPr lang="en-US" dirty="0" smtClean="0"/>
              <a:t>Perfect matches found </a:t>
            </a:r>
            <a:endParaRPr lang="en-US" dirty="0"/>
          </a:p>
        </p:txBody>
      </p:sp>
      <p:cxnSp>
        <p:nvCxnSpPr>
          <p:cNvPr id="11" name="Straight Arrow Connector 10"/>
          <p:cNvCxnSpPr/>
          <p:nvPr/>
        </p:nvCxnSpPr>
        <p:spPr>
          <a:xfrm flipH="1" flipV="1">
            <a:off x="2667000" y="4667177"/>
            <a:ext cx="1600200" cy="5350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1"/>
          </p:cNvCxnSpPr>
          <p:nvPr/>
        </p:nvCxnSpPr>
        <p:spPr>
          <a:xfrm flipH="1">
            <a:off x="2667000" y="5202197"/>
            <a:ext cx="1600200" cy="4746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0909" y="2623359"/>
            <a:ext cx="473206" cy="1115690"/>
          </a:xfrm>
          <a:prstGeom prst="rect">
            <a:avLst/>
          </a:prstGeom>
          <a:noFill/>
        </p:spPr>
        <p:txBody>
          <a:bodyPr wrap="none" rtlCol="0">
            <a:spAutoFit/>
          </a:bodyPr>
          <a:lstStyle/>
          <a:p>
            <a:pPr>
              <a:spcAft>
                <a:spcPts val="900"/>
              </a:spcAft>
            </a:pPr>
            <a:r>
              <a:rPr lang="en-US" sz="1100" dirty="0" smtClean="0"/>
              <a:t>1229</a:t>
            </a:r>
          </a:p>
          <a:p>
            <a:pPr>
              <a:spcAft>
                <a:spcPts val="900"/>
              </a:spcAft>
            </a:pPr>
            <a:r>
              <a:rPr lang="en-US" sz="1100" dirty="0" smtClean="0"/>
              <a:t>756</a:t>
            </a:r>
          </a:p>
          <a:p>
            <a:pPr>
              <a:spcAft>
                <a:spcPts val="900"/>
              </a:spcAft>
            </a:pPr>
            <a:r>
              <a:rPr lang="en-US" sz="1100" dirty="0" smtClean="0"/>
              <a:t>940</a:t>
            </a:r>
          </a:p>
          <a:p>
            <a:pPr>
              <a:spcAft>
                <a:spcPts val="900"/>
              </a:spcAft>
            </a:pPr>
            <a:r>
              <a:rPr lang="en-US" sz="1100" dirty="0" smtClean="0"/>
              <a:t>975</a:t>
            </a:r>
            <a:endParaRPr lang="en-US" dirty="0"/>
          </a:p>
        </p:txBody>
      </p:sp>
      <p:cxnSp>
        <p:nvCxnSpPr>
          <p:cNvPr id="8" name="Straight Arrow Connector 7"/>
          <p:cNvCxnSpPr/>
          <p:nvPr/>
        </p:nvCxnSpPr>
        <p:spPr>
          <a:xfrm>
            <a:off x="494115" y="2743200"/>
            <a:ext cx="33456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98611" y="3019425"/>
            <a:ext cx="33456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95885" y="3323625"/>
            <a:ext cx="33456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98611" y="3581400"/>
            <a:ext cx="33456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405" y="4624197"/>
            <a:ext cx="401072" cy="1115690"/>
          </a:xfrm>
          <a:prstGeom prst="rect">
            <a:avLst/>
          </a:prstGeom>
          <a:noFill/>
        </p:spPr>
        <p:txBody>
          <a:bodyPr wrap="none" rtlCol="0">
            <a:spAutoFit/>
          </a:bodyPr>
          <a:lstStyle/>
          <a:p>
            <a:pPr>
              <a:spcAft>
                <a:spcPts val="900"/>
              </a:spcAft>
            </a:pPr>
            <a:r>
              <a:rPr lang="en-US" sz="1100" dirty="0" smtClean="0"/>
              <a:t>907</a:t>
            </a:r>
          </a:p>
          <a:p>
            <a:pPr>
              <a:spcAft>
                <a:spcPts val="900"/>
              </a:spcAft>
            </a:pPr>
            <a:r>
              <a:rPr lang="en-US" sz="1100" dirty="0" smtClean="0"/>
              <a:t>672</a:t>
            </a:r>
          </a:p>
          <a:p>
            <a:pPr>
              <a:spcAft>
                <a:spcPts val="900"/>
              </a:spcAft>
            </a:pPr>
            <a:r>
              <a:rPr lang="en-US" sz="1100" dirty="0" smtClean="0"/>
              <a:t>783</a:t>
            </a:r>
          </a:p>
          <a:p>
            <a:pPr>
              <a:spcAft>
                <a:spcPts val="900"/>
              </a:spcAft>
            </a:pPr>
            <a:r>
              <a:rPr lang="en-US" sz="1100" dirty="0" smtClean="0"/>
              <a:t>658</a:t>
            </a:r>
            <a:endParaRPr lang="en-US" dirty="0"/>
          </a:p>
        </p:txBody>
      </p:sp>
      <p:cxnSp>
        <p:nvCxnSpPr>
          <p:cNvPr id="18" name="Straight Arrow Connector 17"/>
          <p:cNvCxnSpPr/>
          <p:nvPr/>
        </p:nvCxnSpPr>
        <p:spPr>
          <a:xfrm>
            <a:off x="457455" y="4787460"/>
            <a:ext cx="33456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61951" y="5063685"/>
            <a:ext cx="33456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59225" y="5367885"/>
            <a:ext cx="33456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61951" y="5625660"/>
            <a:ext cx="33456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3622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coverage -- </a:t>
            </a:r>
            <a:r>
              <a:rPr lang="en-US" dirty="0" err="1" smtClean="0"/>
              <a:t>PacBio</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239456692"/>
              </p:ext>
            </p:extLst>
          </p:nvPr>
        </p:nvGraphicFramePr>
        <p:xfrm>
          <a:off x="646044" y="1752600"/>
          <a:ext cx="8116956" cy="3860800"/>
        </p:xfrm>
        <a:graphic>
          <a:graphicData uri="http://schemas.openxmlformats.org/drawingml/2006/table">
            <a:tbl>
              <a:tblPr firstRow="1" bandRow="1">
                <a:tableStyleId>{5C22544A-7EE6-4342-B048-85BDC9FD1C3A}</a:tableStyleId>
              </a:tblPr>
              <a:tblGrid>
                <a:gridCol w="2249556"/>
                <a:gridCol w="1447800"/>
                <a:gridCol w="1524000"/>
                <a:gridCol w="1524000"/>
                <a:gridCol w="1371600"/>
              </a:tblGrid>
              <a:tr h="772160">
                <a:tc>
                  <a:txBody>
                    <a:bodyPr/>
                    <a:lstStyle/>
                    <a:p>
                      <a:r>
                        <a:rPr lang="en-US" dirty="0" smtClean="0"/>
                        <a:t>Sample</a:t>
                      </a:r>
                      <a:endParaRPr lang="en-US" dirty="0"/>
                    </a:p>
                  </a:txBody>
                  <a:tcPr/>
                </a:tc>
                <a:tc>
                  <a:txBody>
                    <a:bodyPr/>
                    <a:lstStyle/>
                    <a:p>
                      <a:r>
                        <a:rPr lang="en-US" dirty="0" err="1" smtClean="0"/>
                        <a:t>NumOfRead</a:t>
                      </a:r>
                      <a:endParaRPr lang="en-US" dirty="0"/>
                    </a:p>
                  </a:txBody>
                  <a:tcPr/>
                </a:tc>
                <a:tc>
                  <a:txBody>
                    <a:bodyPr/>
                    <a:lstStyle/>
                    <a:p>
                      <a:r>
                        <a:rPr lang="en-US" dirty="0" smtClean="0"/>
                        <a:t>Total n.t.</a:t>
                      </a:r>
                      <a:endParaRPr lang="en-US" dirty="0"/>
                    </a:p>
                  </a:txBody>
                  <a:tcPr/>
                </a:tc>
                <a:tc>
                  <a:txBody>
                    <a:bodyPr/>
                    <a:lstStyle/>
                    <a:p>
                      <a:r>
                        <a:rPr lang="en-US" dirty="0" smtClean="0"/>
                        <a:t>N.T. covered</a:t>
                      </a:r>
                      <a:endParaRPr lang="en-US" dirty="0"/>
                    </a:p>
                  </a:txBody>
                  <a:tcPr/>
                </a:tc>
                <a:tc>
                  <a:txBody>
                    <a:bodyPr/>
                    <a:lstStyle/>
                    <a:p>
                      <a:r>
                        <a:rPr lang="en-US" dirty="0" smtClean="0"/>
                        <a:t>Mean coverage</a:t>
                      </a:r>
                      <a:endParaRPr lang="en-US" dirty="0"/>
                    </a:p>
                  </a:txBody>
                  <a:tcPr/>
                </a:tc>
              </a:tr>
              <a:tr h="772160">
                <a:tc>
                  <a:txBody>
                    <a:bodyPr/>
                    <a:lstStyle/>
                    <a:p>
                      <a:r>
                        <a:rPr lang="en-US" dirty="0" smtClean="0"/>
                        <a:t>043_G451E_9_16_5k</a:t>
                      </a:r>
                      <a:endParaRPr lang="en-US" dirty="0"/>
                    </a:p>
                  </a:txBody>
                  <a:tcPr/>
                </a:tc>
                <a:tc>
                  <a:txBody>
                    <a:bodyPr/>
                    <a:lstStyle/>
                    <a:p>
                      <a:r>
                        <a:rPr lang="en-US" dirty="0" smtClean="0"/>
                        <a:t>127,111</a:t>
                      </a:r>
                      <a:endParaRPr lang="en-US" dirty="0"/>
                    </a:p>
                  </a:txBody>
                  <a:tcPr/>
                </a:tc>
                <a:tc>
                  <a:txBody>
                    <a:bodyPr/>
                    <a:lstStyle/>
                    <a:p>
                      <a:r>
                        <a:rPr lang="en-US" dirty="0" smtClean="0"/>
                        <a:t>130,688,305</a:t>
                      </a:r>
                      <a:endParaRPr lang="en-US" dirty="0"/>
                    </a:p>
                  </a:txBody>
                  <a:tcPr/>
                </a:tc>
                <a:tc>
                  <a:txBody>
                    <a:bodyPr/>
                    <a:lstStyle/>
                    <a:p>
                      <a:r>
                        <a:rPr lang="en-US" dirty="0" smtClean="0"/>
                        <a:t>16,565</a:t>
                      </a:r>
                      <a:endParaRPr lang="en-US" dirty="0"/>
                    </a:p>
                  </a:txBody>
                  <a:tcPr/>
                </a:tc>
                <a:tc>
                  <a:txBody>
                    <a:bodyPr/>
                    <a:lstStyle/>
                    <a:p>
                      <a:r>
                        <a:rPr lang="en-US" dirty="0" smtClean="0"/>
                        <a:t>7889.42</a:t>
                      </a:r>
                      <a:endParaRPr lang="en-US" dirty="0"/>
                    </a:p>
                  </a:txBody>
                  <a:tcPr/>
                </a:tc>
              </a:tr>
              <a:tr h="772160">
                <a:tc>
                  <a:txBody>
                    <a:bodyPr/>
                    <a:lstStyle/>
                    <a:p>
                      <a:r>
                        <a:rPr lang="en-US" dirty="0" smtClean="0"/>
                        <a:t>043_HEK0_16_5kb</a:t>
                      </a:r>
                      <a:endParaRPr lang="en-US" dirty="0"/>
                    </a:p>
                  </a:txBody>
                  <a:tcPr/>
                </a:tc>
                <a:tc>
                  <a:txBody>
                    <a:bodyPr/>
                    <a:lstStyle/>
                    <a:p>
                      <a:r>
                        <a:rPr lang="en-US" dirty="0" smtClean="0"/>
                        <a:t>107,287</a:t>
                      </a:r>
                      <a:endParaRPr lang="en-US" dirty="0"/>
                    </a:p>
                  </a:txBody>
                  <a:tcPr/>
                </a:tc>
                <a:tc>
                  <a:txBody>
                    <a:bodyPr/>
                    <a:lstStyle/>
                    <a:p>
                      <a:r>
                        <a:rPr lang="en-US" dirty="0" smtClean="0"/>
                        <a:t>131,160,886</a:t>
                      </a:r>
                      <a:endParaRPr lang="en-US" dirty="0"/>
                    </a:p>
                  </a:txBody>
                  <a:tcPr/>
                </a:tc>
                <a:tc>
                  <a:txBody>
                    <a:bodyPr/>
                    <a:lstStyle/>
                    <a:p>
                      <a:r>
                        <a:rPr lang="en-US" dirty="0" smtClean="0"/>
                        <a:t>16,567</a:t>
                      </a:r>
                      <a:endParaRPr lang="en-US" dirty="0"/>
                    </a:p>
                  </a:txBody>
                  <a:tcPr/>
                </a:tc>
                <a:tc>
                  <a:txBody>
                    <a:bodyPr/>
                    <a:lstStyle/>
                    <a:p>
                      <a:r>
                        <a:rPr lang="en-US" dirty="0" smtClean="0"/>
                        <a:t>7917</a:t>
                      </a:r>
                      <a:endParaRPr lang="en-US" dirty="0"/>
                    </a:p>
                  </a:txBody>
                  <a:tcPr/>
                </a:tc>
              </a:tr>
              <a:tr h="772160">
                <a:tc>
                  <a:txBody>
                    <a:bodyPr/>
                    <a:lstStyle/>
                    <a:p>
                      <a:r>
                        <a:rPr lang="en-US" dirty="0" smtClean="0"/>
                        <a:t>043_HEK_9_16_5k</a:t>
                      </a:r>
                      <a:endParaRPr lang="en-US" dirty="0"/>
                    </a:p>
                  </a:txBody>
                  <a:tcPr/>
                </a:tc>
                <a:tc>
                  <a:txBody>
                    <a:bodyPr/>
                    <a:lstStyle/>
                    <a:p>
                      <a:r>
                        <a:rPr lang="en-US" dirty="0" smtClean="0"/>
                        <a:t>103,834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123,396,651</a:t>
                      </a:r>
                    </a:p>
                    <a:p>
                      <a:endParaRPr lang="en-US" dirty="0"/>
                    </a:p>
                  </a:txBody>
                  <a:tcPr/>
                </a:tc>
                <a:tc>
                  <a:txBody>
                    <a:bodyPr/>
                    <a:lstStyle/>
                    <a:p>
                      <a:r>
                        <a:rPr lang="en-US" dirty="0" smtClean="0"/>
                        <a:t>16,562</a:t>
                      </a:r>
                      <a:endParaRPr lang="en-US" dirty="0"/>
                    </a:p>
                  </a:txBody>
                  <a:tcPr/>
                </a:tc>
                <a:tc>
                  <a:txBody>
                    <a:bodyPr/>
                    <a:lstStyle/>
                    <a:p>
                      <a:r>
                        <a:rPr lang="en-US" dirty="0" smtClean="0"/>
                        <a:t>7450.59</a:t>
                      </a:r>
                      <a:endParaRPr lang="en-US" dirty="0"/>
                    </a:p>
                  </a:txBody>
                  <a:tcPr/>
                </a:tc>
              </a:tr>
              <a:tr h="772160">
                <a:tc>
                  <a:txBody>
                    <a:bodyPr/>
                    <a:lstStyle/>
                    <a:p>
                      <a:r>
                        <a:rPr lang="en-US" dirty="0" smtClean="0"/>
                        <a:t>043_WT_9_16_5k</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99,346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128,560,597</a:t>
                      </a:r>
                      <a:endParaRPr lang="en-US" dirty="0"/>
                    </a:p>
                  </a:txBody>
                  <a:tcPr/>
                </a:tc>
                <a:tc>
                  <a:txBody>
                    <a:bodyPr/>
                    <a:lstStyle/>
                    <a:p>
                      <a:r>
                        <a:rPr lang="en-US" dirty="0" smtClean="0"/>
                        <a:t>16,557</a:t>
                      </a:r>
                      <a:endParaRPr lang="en-US" dirty="0"/>
                    </a:p>
                  </a:txBody>
                  <a:tcPr/>
                </a:tc>
                <a:tc>
                  <a:txBody>
                    <a:bodyPr/>
                    <a:lstStyle/>
                    <a:p>
                      <a:r>
                        <a:rPr lang="en-US" dirty="0" smtClean="0"/>
                        <a:t>7764.73</a:t>
                      </a:r>
                      <a:endParaRPr lang="en-US" dirty="0"/>
                    </a:p>
                  </a:txBody>
                  <a:tcPr/>
                </a:tc>
              </a:tr>
            </a:tbl>
          </a:graphicData>
        </a:graphic>
      </p:graphicFrame>
    </p:spTree>
    <p:extLst>
      <p:ext uri="{BB962C8B-B14F-4D97-AF65-F5344CB8AC3E}">
        <p14:creationId xmlns:p14="http://schemas.microsoft.com/office/powerpoint/2010/main" val="2434234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522" y="918864"/>
            <a:ext cx="5952458" cy="5943600"/>
          </a:xfrm>
          <a:prstGeom prst="rect">
            <a:avLst/>
          </a:prstGeom>
        </p:spPr>
      </p:pic>
      <p:sp>
        <p:nvSpPr>
          <p:cNvPr id="3" name="TextBox 2"/>
          <p:cNvSpPr txBox="1"/>
          <p:nvPr/>
        </p:nvSpPr>
        <p:spPr>
          <a:xfrm>
            <a:off x="221972" y="3276600"/>
            <a:ext cx="1393330" cy="923330"/>
          </a:xfrm>
          <a:prstGeom prst="rect">
            <a:avLst/>
          </a:prstGeom>
          <a:noFill/>
        </p:spPr>
        <p:txBody>
          <a:bodyPr wrap="none" rtlCol="0">
            <a:spAutoFit/>
          </a:bodyPr>
          <a:lstStyle/>
          <a:p>
            <a:r>
              <a:rPr lang="en-US" dirty="0" smtClean="0"/>
              <a:t>2^10 = 1024</a:t>
            </a:r>
          </a:p>
          <a:p>
            <a:r>
              <a:rPr lang="en-US" dirty="0" smtClean="0"/>
              <a:t>2^12 = 4096</a:t>
            </a:r>
          </a:p>
          <a:p>
            <a:r>
              <a:rPr lang="en-US" dirty="0" smtClean="0"/>
              <a:t>2^13 = 8192</a:t>
            </a:r>
            <a:endParaRPr lang="en-US" dirty="0"/>
          </a:p>
        </p:txBody>
      </p:sp>
      <p:sp>
        <p:nvSpPr>
          <p:cNvPr id="4" name="Title 3"/>
          <p:cNvSpPr>
            <a:spLocks noGrp="1"/>
          </p:cNvSpPr>
          <p:nvPr>
            <p:ph type="title"/>
          </p:nvPr>
        </p:nvSpPr>
        <p:spPr>
          <a:xfrm>
            <a:off x="517951" y="0"/>
            <a:ext cx="8229600" cy="1143000"/>
          </a:xfrm>
        </p:spPr>
        <p:txBody>
          <a:bodyPr/>
          <a:lstStyle/>
          <a:p>
            <a:r>
              <a:rPr lang="en-US" dirty="0" smtClean="0"/>
              <a:t>Read length distribution</a:t>
            </a:r>
            <a:endParaRPr lang="en-US" dirty="0"/>
          </a:p>
        </p:txBody>
      </p:sp>
    </p:spTree>
    <p:extLst>
      <p:ext uri="{BB962C8B-B14F-4D97-AF65-F5344CB8AC3E}">
        <p14:creationId xmlns:p14="http://schemas.microsoft.com/office/powerpoint/2010/main" val="19815014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0014" y="1502856"/>
            <a:ext cx="4572000" cy="220337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55" y="1620256"/>
            <a:ext cx="4572000" cy="200967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696338"/>
            <a:ext cx="4572000" cy="200967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6008" y="4614214"/>
            <a:ext cx="4572000" cy="2102069"/>
          </a:xfrm>
          <a:prstGeom prst="rect">
            <a:avLst/>
          </a:prstGeom>
        </p:spPr>
      </p:pic>
      <p:sp>
        <p:nvSpPr>
          <p:cNvPr id="6" name="Title 5"/>
          <p:cNvSpPr>
            <a:spLocks noGrp="1"/>
          </p:cNvSpPr>
          <p:nvPr>
            <p:ph type="title"/>
          </p:nvPr>
        </p:nvSpPr>
        <p:spPr/>
        <p:txBody>
          <a:bodyPr/>
          <a:lstStyle/>
          <a:p>
            <a:r>
              <a:rPr lang="en-US" dirty="0" smtClean="0"/>
              <a:t>Base calling score examination</a:t>
            </a:r>
            <a:endParaRPr lang="en-US" dirty="0"/>
          </a:p>
        </p:txBody>
      </p:sp>
    </p:spTree>
    <p:extLst>
      <p:ext uri="{BB962C8B-B14F-4D97-AF65-F5344CB8AC3E}">
        <p14:creationId xmlns:p14="http://schemas.microsoft.com/office/powerpoint/2010/main" val="31288424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 about </a:t>
            </a:r>
            <a:r>
              <a:rPr lang="en-US" dirty="0" err="1" smtClean="0"/>
              <a:t>Illumina</a:t>
            </a:r>
            <a:r>
              <a:rPr lang="en-US" dirty="0" smtClean="0"/>
              <a:t> data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32477243"/>
              </p:ext>
            </p:extLst>
          </p:nvPr>
        </p:nvGraphicFramePr>
        <p:xfrm>
          <a:off x="296775" y="1609828"/>
          <a:ext cx="8534400" cy="4876793"/>
        </p:xfrm>
        <a:graphic>
          <a:graphicData uri="http://schemas.openxmlformats.org/drawingml/2006/table">
            <a:tbl>
              <a:tblPr firstRow="1" bandRow="1">
                <a:tableStyleId>{5C22544A-7EE6-4342-B048-85BDC9FD1C3A}</a:tableStyleId>
              </a:tblPr>
              <a:tblGrid>
                <a:gridCol w="2819400"/>
                <a:gridCol w="1447800"/>
                <a:gridCol w="1371600"/>
                <a:gridCol w="1371600"/>
                <a:gridCol w="1524000"/>
              </a:tblGrid>
              <a:tr h="404553">
                <a:tc>
                  <a:txBody>
                    <a:bodyPr/>
                    <a:lstStyle/>
                    <a:p>
                      <a:pPr algn="l" fontAlgn="b"/>
                      <a:r>
                        <a:rPr lang="en-US" sz="1400" b="0" i="0" u="none" strike="noStrike" dirty="0">
                          <a:solidFill>
                            <a:srgbClr val="000000"/>
                          </a:solidFill>
                          <a:effectLst/>
                          <a:latin typeface="Calibri"/>
                        </a:rPr>
                        <a:t>File</a:t>
                      </a:r>
                    </a:p>
                  </a:txBody>
                  <a:tcPr marL="9525" marR="9525" marT="9525" marB="0" anchor="b"/>
                </a:tc>
                <a:tc>
                  <a:txBody>
                    <a:bodyPr/>
                    <a:lstStyle/>
                    <a:p>
                      <a:pPr algn="l" fontAlgn="b"/>
                      <a:r>
                        <a:rPr lang="en-US" sz="1400" b="0" i="0" u="none" strike="noStrike">
                          <a:solidFill>
                            <a:srgbClr val="000000"/>
                          </a:solidFill>
                          <a:effectLst/>
                          <a:latin typeface="Calibri"/>
                        </a:rPr>
                        <a:t>Num of reads</a:t>
                      </a:r>
                    </a:p>
                  </a:txBody>
                  <a:tcPr marL="9525" marR="9525" marT="9525" marB="0" anchor="b"/>
                </a:tc>
                <a:tc>
                  <a:txBody>
                    <a:bodyPr/>
                    <a:lstStyle/>
                    <a:p>
                      <a:pPr algn="l" fontAlgn="b"/>
                      <a:r>
                        <a:rPr lang="en-US" sz="1400" b="0" i="0" u="none" strike="noStrike">
                          <a:solidFill>
                            <a:srgbClr val="000000"/>
                          </a:solidFill>
                          <a:effectLst/>
                          <a:latin typeface="Calibri"/>
                        </a:rPr>
                        <a:t>Num of n.t.</a:t>
                      </a:r>
                    </a:p>
                  </a:txBody>
                  <a:tcPr marL="9525" marR="9525" marT="9525" marB="0" anchor="b"/>
                </a:tc>
                <a:tc>
                  <a:txBody>
                    <a:bodyPr/>
                    <a:lstStyle/>
                    <a:p>
                      <a:pPr algn="l" fontAlgn="b"/>
                      <a:r>
                        <a:rPr lang="en-US" sz="1400" b="0" i="0" u="none" strike="noStrike">
                          <a:solidFill>
                            <a:srgbClr val="000000"/>
                          </a:solidFill>
                          <a:effectLst/>
                          <a:latin typeface="Calibri"/>
                        </a:rPr>
                        <a:t>Average depth</a:t>
                      </a:r>
                    </a:p>
                  </a:txBody>
                  <a:tcPr marL="9525" marR="9525" marT="9525" marB="0" anchor="b"/>
                </a:tc>
                <a:tc>
                  <a:txBody>
                    <a:bodyPr/>
                    <a:lstStyle/>
                    <a:p>
                      <a:pPr algn="l" fontAlgn="b"/>
                      <a:r>
                        <a:rPr lang="en-US" sz="1400" b="0" i="0" u="none" strike="noStrike">
                          <a:solidFill>
                            <a:srgbClr val="000000"/>
                          </a:solidFill>
                          <a:effectLst/>
                          <a:latin typeface="Calibri"/>
                        </a:rPr>
                        <a:t>Percent aligned (%)</a:t>
                      </a:r>
                    </a:p>
                  </a:txBody>
                  <a:tcPr marL="9525" marR="9525" marT="9525" marB="0" anchor="b"/>
                </a:tc>
              </a:tr>
              <a:tr h="559030">
                <a:tc>
                  <a:txBody>
                    <a:bodyPr/>
                    <a:lstStyle/>
                    <a:p>
                      <a:pPr algn="l" fontAlgn="b"/>
                      <a:r>
                        <a:rPr lang="en-US" sz="1400" b="0" i="0" u="none" strike="noStrike" dirty="0">
                          <a:solidFill>
                            <a:srgbClr val="000000"/>
                          </a:solidFill>
                          <a:effectLst/>
                          <a:latin typeface="Calibri"/>
                        </a:rPr>
                        <a:t>G4451E_CTCTCTA-TAGATCG_L001_R1_001.fastq</a:t>
                      </a:r>
                    </a:p>
                  </a:txBody>
                  <a:tcPr marL="9525" marR="9525" marT="9525" marB="0" anchor="b"/>
                </a:tc>
                <a:tc>
                  <a:txBody>
                    <a:bodyPr/>
                    <a:lstStyle/>
                    <a:p>
                      <a:pPr algn="r" fontAlgn="b"/>
                      <a:r>
                        <a:rPr lang="en-US" sz="1400" b="0" i="0" u="none" strike="noStrike" dirty="0">
                          <a:solidFill>
                            <a:srgbClr val="000000"/>
                          </a:solidFill>
                          <a:effectLst/>
                          <a:latin typeface="Calibri"/>
                        </a:rPr>
                        <a:t>3,265,726</a:t>
                      </a:r>
                    </a:p>
                  </a:txBody>
                  <a:tcPr marL="9525" marR="9525" marT="9525" marB="0" anchor="b"/>
                </a:tc>
                <a:tc>
                  <a:txBody>
                    <a:bodyPr/>
                    <a:lstStyle/>
                    <a:p>
                      <a:pPr algn="r" fontAlgn="b"/>
                      <a:r>
                        <a:rPr lang="en-US" sz="1400" b="0" i="0" u="none" strike="noStrike" dirty="0">
                          <a:solidFill>
                            <a:srgbClr val="000000"/>
                          </a:solidFill>
                          <a:effectLst/>
                          <a:latin typeface="Calibri"/>
                        </a:rPr>
                        <a:t>979,717,800</a:t>
                      </a:r>
                    </a:p>
                  </a:txBody>
                  <a:tcPr marL="9525" marR="9525" marT="9525" marB="0" anchor="b"/>
                </a:tc>
                <a:tc>
                  <a:txBody>
                    <a:bodyPr/>
                    <a:lstStyle/>
                    <a:p>
                      <a:pPr algn="r" fontAlgn="b"/>
                      <a:r>
                        <a:rPr lang="en-US" sz="1400" b="0" i="0" u="none" strike="noStrike">
                          <a:solidFill>
                            <a:srgbClr val="000000"/>
                          </a:solidFill>
                          <a:effectLst/>
                          <a:latin typeface="Calibri"/>
                        </a:rPr>
                        <a:t>59,427</a:t>
                      </a:r>
                    </a:p>
                  </a:txBody>
                  <a:tcPr marL="9525" marR="9525" marT="9525" marB="0" anchor="b"/>
                </a:tc>
                <a:tc>
                  <a:txBody>
                    <a:bodyPr/>
                    <a:lstStyle/>
                    <a:p>
                      <a:pPr algn="r" fontAlgn="b"/>
                      <a:r>
                        <a:rPr lang="en-US" sz="1400" b="0" i="0" u="none" strike="noStrike">
                          <a:solidFill>
                            <a:srgbClr val="000000"/>
                          </a:solidFill>
                          <a:effectLst/>
                          <a:latin typeface="Calibri"/>
                        </a:rPr>
                        <a:t>98.77</a:t>
                      </a:r>
                    </a:p>
                  </a:txBody>
                  <a:tcPr marL="9525" marR="9525" marT="9525" marB="0" anchor="b"/>
                </a:tc>
              </a:tr>
              <a:tr h="559030">
                <a:tc>
                  <a:txBody>
                    <a:bodyPr/>
                    <a:lstStyle/>
                    <a:p>
                      <a:pPr algn="l" fontAlgn="b"/>
                      <a:r>
                        <a:rPr lang="en-US" sz="1400" b="0" i="0" u="none" strike="noStrike">
                          <a:solidFill>
                            <a:srgbClr val="000000"/>
                          </a:solidFill>
                          <a:effectLst/>
                          <a:latin typeface="Calibri"/>
                        </a:rPr>
                        <a:t>G4451E_CTCTCTA-TAGATCG_L001_R2_001.fastq</a:t>
                      </a:r>
                    </a:p>
                  </a:txBody>
                  <a:tcPr marL="9525" marR="9525" marT="9525" marB="0" anchor="b"/>
                </a:tc>
                <a:tc>
                  <a:txBody>
                    <a:bodyPr/>
                    <a:lstStyle/>
                    <a:p>
                      <a:pPr algn="r" fontAlgn="b"/>
                      <a:r>
                        <a:rPr lang="en-US" sz="1400" b="0" i="0" u="none" strike="noStrike" dirty="0">
                          <a:solidFill>
                            <a:srgbClr val="000000"/>
                          </a:solidFill>
                          <a:effectLst/>
                          <a:latin typeface="Calibri"/>
                        </a:rPr>
                        <a:t>3,265,726</a:t>
                      </a:r>
                    </a:p>
                  </a:txBody>
                  <a:tcPr marL="9525" marR="9525" marT="9525" marB="0" anchor="b"/>
                </a:tc>
                <a:tc>
                  <a:txBody>
                    <a:bodyPr/>
                    <a:lstStyle/>
                    <a:p>
                      <a:pPr algn="r" fontAlgn="b"/>
                      <a:r>
                        <a:rPr lang="en-US" sz="1400" b="0" i="0" u="none" strike="noStrike" dirty="0">
                          <a:solidFill>
                            <a:srgbClr val="000000"/>
                          </a:solidFill>
                          <a:effectLst/>
                          <a:latin typeface="Calibri"/>
                        </a:rPr>
                        <a:t>979,717,800</a:t>
                      </a:r>
                    </a:p>
                  </a:txBody>
                  <a:tcPr marL="9525" marR="9525" marT="9525" marB="0" anchor="b"/>
                </a:tc>
                <a:tc>
                  <a:txBody>
                    <a:bodyPr/>
                    <a:lstStyle/>
                    <a:p>
                      <a:pPr algn="r" fontAlgn="b"/>
                      <a:r>
                        <a:rPr lang="en-US" sz="1400" b="0" i="0" u="none" strike="noStrike">
                          <a:solidFill>
                            <a:srgbClr val="000000"/>
                          </a:solidFill>
                          <a:effectLst/>
                          <a:latin typeface="Calibri"/>
                        </a:rPr>
                        <a:t>59,427</a:t>
                      </a: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r>
              <a:tr h="559030">
                <a:tc>
                  <a:txBody>
                    <a:bodyPr/>
                    <a:lstStyle/>
                    <a:p>
                      <a:pPr algn="l" fontAlgn="b"/>
                      <a:r>
                        <a:rPr lang="en-US" sz="1400" b="0" i="0" u="none" strike="noStrike">
                          <a:solidFill>
                            <a:srgbClr val="000000"/>
                          </a:solidFill>
                          <a:effectLst/>
                          <a:latin typeface="Calibri"/>
                        </a:rPr>
                        <a:t>HEK-0_CAGAGAG-TAGATCG_L001_R1_001.fastq</a:t>
                      </a:r>
                    </a:p>
                  </a:txBody>
                  <a:tcPr marL="9525" marR="9525" marT="9525" marB="0" anchor="b"/>
                </a:tc>
                <a:tc>
                  <a:txBody>
                    <a:bodyPr/>
                    <a:lstStyle/>
                    <a:p>
                      <a:pPr algn="r" fontAlgn="b"/>
                      <a:r>
                        <a:rPr lang="en-US" sz="1400" b="0" i="0" u="none" strike="noStrike">
                          <a:solidFill>
                            <a:srgbClr val="000000"/>
                          </a:solidFill>
                          <a:effectLst/>
                          <a:latin typeface="Calibri"/>
                        </a:rPr>
                        <a:t>3,682,224</a:t>
                      </a:r>
                    </a:p>
                  </a:txBody>
                  <a:tcPr marL="9525" marR="9525" marT="9525" marB="0" anchor="b"/>
                </a:tc>
                <a:tc>
                  <a:txBody>
                    <a:bodyPr/>
                    <a:lstStyle/>
                    <a:p>
                      <a:pPr algn="r" fontAlgn="b"/>
                      <a:r>
                        <a:rPr lang="en-US" sz="1400" b="0" i="0" u="none" strike="noStrike" dirty="0">
                          <a:solidFill>
                            <a:srgbClr val="000000"/>
                          </a:solidFill>
                          <a:effectLst/>
                          <a:latin typeface="Calibri"/>
                        </a:rPr>
                        <a:t>1,104,667,200</a:t>
                      </a:r>
                    </a:p>
                  </a:txBody>
                  <a:tcPr marL="9525" marR="9525" marT="9525" marB="0" anchor="b"/>
                </a:tc>
                <a:tc>
                  <a:txBody>
                    <a:bodyPr/>
                    <a:lstStyle/>
                    <a:p>
                      <a:pPr algn="r" fontAlgn="b"/>
                      <a:r>
                        <a:rPr lang="en-US" sz="1400" b="0" i="0" u="none" strike="noStrike">
                          <a:solidFill>
                            <a:srgbClr val="000000"/>
                          </a:solidFill>
                          <a:effectLst/>
                          <a:latin typeface="Calibri"/>
                        </a:rPr>
                        <a:t>67,006</a:t>
                      </a:r>
                    </a:p>
                  </a:txBody>
                  <a:tcPr marL="9525" marR="9525" marT="9525" marB="0" anchor="b"/>
                </a:tc>
                <a:tc>
                  <a:txBody>
                    <a:bodyPr/>
                    <a:lstStyle/>
                    <a:p>
                      <a:pPr algn="r" fontAlgn="b"/>
                      <a:r>
                        <a:rPr lang="en-US" sz="1400" b="0" i="0" u="none" strike="noStrike">
                          <a:solidFill>
                            <a:srgbClr val="000000"/>
                          </a:solidFill>
                          <a:effectLst/>
                          <a:latin typeface="Calibri"/>
                        </a:rPr>
                        <a:t>99.16</a:t>
                      </a:r>
                    </a:p>
                  </a:txBody>
                  <a:tcPr marL="9525" marR="9525" marT="9525" marB="0" anchor="b"/>
                </a:tc>
              </a:tr>
              <a:tr h="559030">
                <a:tc>
                  <a:txBody>
                    <a:bodyPr/>
                    <a:lstStyle/>
                    <a:p>
                      <a:pPr algn="l" fontAlgn="b"/>
                      <a:r>
                        <a:rPr lang="en-US" sz="1400" b="0" i="0" u="none" strike="noStrike">
                          <a:solidFill>
                            <a:srgbClr val="000000"/>
                          </a:solidFill>
                          <a:effectLst/>
                          <a:latin typeface="Calibri"/>
                        </a:rPr>
                        <a:t>HEK-0_CAGAGAG-TAGATCG_L001_R2_001.fastq</a:t>
                      </a:r>
                    </a:p>
                  </a:txBody>
                  <a:tcPr marL="9525" marR="9525" marT="9525" marB="0" anchor="b"/>
                </a:tc>
                <a:tc>
                  <a:txBody>
                    <a:bodyPr/>
                    <a:lstStyle/>
                    <a:p>
                      <a:pPr algn="r" fontAlgn="b"/>
                      <a:r>
                        <a:rPr lang="en-US" sz="1400" b="0" i="0" u="none" strike="noStrike">
                          <a:solidFill>
                            <a:srgbClr val="000000"/>
                          </a:solidFill>
                          <a:effectLst/>
                          <a:latin typeface="Calibri"/>
                        </a:rPr>
                        <a:t>3,682,224</a:t>
                      </a:r>
                    </a:p>
                  </a:txBody>
                  <a:tcPr marL="9525" marR="9525" marT="9525" marB="0" anchor="b"/>
                </a:tc>
                <a:tc>
                  <a:txBody>
                    <a:bodyPr/>
                    <a:lstStyle/>
                    <a:p>
                      <a:pPr algn="r" fontAlgn="b"/>
                      <a:r>
                        <a:rPr lang="en-US" sz="1400" b="0" i="0" u="none" strike="noStrike">
                          <a:solidFill>
                            <a:srgbClr val="000000"/>
                          </a:solidFill>
                          <a:effectLst/>
                          <a:latin typeface="Calibri"/>
                        </a:rPr>
                        <a:t>1,104,667,200</a:t>
                      </a:r>
                    </a:p>
                  </a:txBody>
                  <a:tcPr marL="9525" marR="9525" marT="9525" marB="0" anchor="b"/>
                </a:tc>
                <a:tc>
                  <a:txBody>
                    <a:bodyPr/>
                    <a:lstStyle/>
                    <a:p>
                      <a:pPr algn="r" fontAlgn="b"/>
                      <a:r>
                        <a:rPr lang="en-US" sz="1400" b="0" i="0" u="none" strike="noStrike" dirty="0">
                          <a:solidFill>
                            <a:srgbClr val="000000"/>
                          </a:solidFill>
                          <a:effectLst/>
                          <a:latin typeface="Calibri"/>
                        </a:rPr>
                        <a:t>67,006</a:t>
                      </a: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r>
              <a:tr h="559030">
                <a:tc>
                  <a:txBody>
                    <a:bodyPr/>
                    <a:lstStyle/>
                    <a:p>
                      <a:pPr algn="l" fontAlgn="b"/>
                      <a:r>
                        <a:rPr lang="en-US" sz="1400" b="0" i="0" u="none" strike="noStrike">
                          <a:solidFill>
                            <a:srgbClr val="000000"/>
                          </a:solidFill>
                          <a:effectLst/>
                          <a:latin typeface="Calibri"/>
                        </a:rPr>
                        <a:t>HEK-9_GCTACGC-TAGATCG_L001_R1_001.fastq</a:t>
                      </a:r>
                    </a:p>
                  </a:txBody>
                  <a:tcPr marL="9525" marR="9525" marT="9525" marB="0" anchor="b"/>
                </a:tc>
                <a:tc>
                  <a:txBody>
                    <a:bodyPr/>
                    <a:lstStyle/>
                    <a:p>
                      <a:pPr algn="r" fontAlgn="b"/>
                      <a:r>
                        <a:rPr lang="en-US" sz="1400" b="0" i="0" u="none" strike="noStrike">
                          <a:solidFill>
                            <a:srgbClr val="000000"/>
                          </a:solidFill>
                          <a:effectLst/>
                          <a:latin typeface="Calibri"/>
                        </a:rPr>
                        <a:t>3,203,428</a:t>
                      </a:r>
                    </a:p>
                  </a:txBody>
                  <a:tcPr marL="9525" marR="9525" marT="9525" marB="0" anchor="b"/>
                </a:tc>
                <a:tc>
                  <a:txBody>
                    <a:bodyPr/>
                    <a:lstStyle/>
                    <a:p>
                      <a:pPr algn="r" fontAlgn="b"/>
                      <a:r>
                        <a:rPr lang="en-US" sz="1400" b="0" i="0" u="none" strike="noStrike">
                          <a:solidFill>
                            <a:srgbClr val="000000"/>
                          </a:solidFill>
                          <a:effectLst/>
                          <a:latin typeface="Calibri"/>
                        </a:rPr>
                        <a:t>961,028,400</a:t>
                      </a:r>
                    </a:p>
                  </a:txBody>
                  <a:tcPr marL="9525" marR="9525" marT="9525" marB="0" anchor="b"/>
                </a:tc>
                <a:tc>
                  <a:txBody>
                    <a:bodyPr/>
                    <a:lstStyle/>
                    <a:p>
                      <a:pPr algn="r" fontAlgn="b"/>
                      <a:r>
                        <a:rPr lang="en-US" sz="1400" b="0" i="0" u="none" strike="noStrike" dirty="0">
                          <a:solidFill>
                            <a:srgbClr val="000000"/>
                          </a:solidFill>
                          <a:effectLst/>
                          <a:latin typeface="Calibri"/>
                        </a:rPr>
                        <a:t>58,294</a:t>
                      </a:r>
                    </a:p>
                  </a:txBody>
                  <a:tcPr marL="9525" marR="9525" marT="9525" marB="0" anchor="b"/>
                </a:tc>
                <a:tc>
                  <a:txBody>
                    <a:bodyPr/>
                    <a:lstStyle/>
                    <a:p>
                      <a:pPr algn="r" fontAlgn="b"/>
                      <a:r>
                        <a:rPr lang="en-US" sz="1400" b="0" i="0" u="none" strike="noStrike">
                          <a:solidFill>
                            <a:srgbClr val="000000"/>
                          </a:solidFill>
                          <a:effectLst/>
                          <a:latin typeface="Calibri"/>
                        </a:rPr>
                        <a:t>99.38</a:t>
                      </a:r>
                    </a:p>
                  </a:txBody>
                  <a:tcPr marL="9525" marR="9525" marT="9525" marB="0" anchor="b"/>
                </a:tc>
              </a:tr>
              <a:tr h="559030">
                <a:tc>
                  <a:txBody>
                    <a:bodyPr/>
                    <a:lstStyle/>
                    <a:p>
                      <a:pPr algn="l" fontAlgn="b"/>
                      <a:r>
                        <a:rPr lang="en-US" sz="1400" b="0" i="0" u="none" strike="noStrike">
                          <a:solidFill>
                            <a:srgbClr val="000000"/>
                          </a:solidFill>
                          <a:effectLst/>
                          <a:latin typeface="Calibri"/>
                        </a:rPr>
                        <a:t>HEK-9_GCTACGC-TAGATCG_L001_R2_001.fastq</a:t>
                      </a:r>
                    </a:p>
                  </a:txBody>
                  <a:tcPr marL="9525" marR="9525" marT="9525" marB="0" anchor="b"/>
                </a:tc>
                <a:tc>
                  <a:txBody>
                    <a:bodyPr/>
                    <a:lstStyle/>
                    <a:p>
                      <a:pPr algn="r" fontAlgn="b"/>
                      <a:r>
                        <a:rPr lang="en-US" sz="1400" b="0" i="0" u="none" strike="noStrike">
                          <a:solidFill>
                            <a:srgbClr val="000000"/>
                          </a:solidFill>
                          <a:effectLst/>
                          <a:latin typeface="Calibri"/>
                        </a:rPr>
                        <a:t>3,203,428</a:t>
                      </a:r>
                    </a:p>
                  </a:txBody>
                  <a:tcPr marL="9525" marR="9525" marT="9525" marB="0" anchor="b"/>
                </a:tc>
                <a:tc>
                  <a:txBody>
                    <a:bodyPr/>
                    <a:lstStyle/>
                    <a:p>
                      <a:pPr algn="r" fontAlgn="b"/>
                      <a:r>
                        <a:rPr lang="en-US" sz="1400" b="0" i="0" u="none" strike="noStrike">
                          <a:solidFill>
                            <a:srgbClr val="000000"/>
                          </a:solidFill>
                          <a:effectLst/>
                          <a:latin typeface="Calibri"/>
                        </a:rPr>
                        <a:t>961,028,400</a:t>
                      </a:r>
                    </a:p>
                  </a:txBody>
                  <a:tcPr marL="9525" marR="9525" marT="9525" marB="0" anchor="b"/>
                </a:tc>
                <a:tc>
                  <a:txBody>
                    <a:bodyPr/>
                    <a:lstStyle/>
                    <a:p>
                      <a:pPr algn="r" fontAlgn="b"/>
                      <a:r>
                        <a:rPr lang="en-US" sz="1400" b="0" i="0" u="none" strike="noStrike" dirty="0">
                          <a:solidFill>
                            <a:srgbClr val="000000"/>
                          </a:solidFill>
                          <a:effectLst/>
                          <a:latin typeface="Calibri"/>
                        </a:rPr>
                        <a:t>58,294</a:t>
                      </a: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r>
              <a:tr h="559030">
                <a:tc>
                  <a:txBody>
                    <a:bodyPr/>
                    <a:lstStyle/>
                    <a:p>
                      <a:pPr algn="l" fontAlgn="b"/>
                      <a:r>
                        <a:rPr lang="en-US" sz="1400" b="0" i="0" u="none" strike="noStrike">
                          <a:solidFill>
                            <a:srgbClr val="000000"/>
                          </a:solidFill>
                          <a:effectLst/>
                          <a:latin typeface="Calibri"/>
                        </a:rPr>
                        <a:t>WT-9_CGAGGCT-TAGATCG_L001_R1_001.fastq</a:t>
                      </a:r>
                    </a:p>
                  </a:txBody>
                  <a:tcPr marL="9525" marR="9525" marT="9525" marB="0" anchor="b"/>
                </a:tc>
                <a:tc>
                  <a:txBody>
                    <a:bodyPr/>
                    <a:lstStyle/>
                    <a:p>
                      <a:pPr algn="r" fontAlgn="b"/>
                      <a:r>
                        <a:rPr lang="en-US" sz="1400" b="0" i="0" u="none" strike="noStrike">
                          <a:solidFill>
                            <a:srgbClr val="000000"/>
                          </a:solidFill>
                          <a:effectLst/>
                          <a:latin typeface="Calibri"/>
                        </a:rPr>
                        <a:t>3,096,683</a:t>
                      </a:r>
                    </a:p>
                  </a:txBody>
                  <a:tcPr marL="9525" marR="9525" marT="9525" marB="0" anchor="b"/>
                </a:tc>
                <a:tc>
                  <a:txBody>
                    <a:bodyPr/>
                    <a:lstStyle/>
                    <a:p>
                      <a:pPr algn="r" fontAlgn="b"/>
                      <a:r>
                        <a:rPr lang="en-US" sz="1400" b="0" i="0" u="none" strike="noStrike">
                          <a:solidFill>
                            <a:srgbClr val="000000"/>
                          </a:solidFill>
                          <a:effectLst/>
                          <a:latin typeface="Calibri"/>
                        </a:rPr>
                        <a:t>929,004,900</a:t>
                      </a:r>
                    </a:p>
                  </a:txBody>
                  <a:tcPr marL="9525" marR="9525" marT="9525" marB="0" anchor="b"/>
                </a:tc>
                <a:tc>
                  <a:txBody>
                    <a:bodyPr/>
                    <a:lstStyle/>
                    <a:p>
                      <a:pPr algn="r" fontAlgn="b"/>
                      <a:r>
                        <a:rPr lang="en-US" sz="1400" b="0" i="0" u="none" strike="noStrike">
                          <a:solidFill>
                            <a:srgbClr val="000000"/>
                          </a:solidFill>
                          <a:effectLst/>
                          <a:latin typeface="Calibri"/>
                        </a:rPr>
                        <a:t>56,351</a:t>
                      </a:r>
                    </a:p>
                  </a:txBody>
                  <a:tcPr marL="9525" marR="9525" marT="9525" marB="0" anchor="b"/>
                </a:tc>
                <a:tc>
                  <a:txBody>
                    <a:bodyPr/>
                    <a:lstStyle/>
                    <a:p>
                      <a:pPr algn="r" fontAlgn="b"/>
                      <a:r>
                        <a:rPr lang="en-US" sz="1400" b="0" i="0" u="none" strike="noStrike" dirty="0">
                          <a:solidFill>
                            <a:srgbClr val="000000"/>
                          </a:solidFill>
                          <a:effectLst/>
                          <a:latin typeface="Calibri"/>
                        </a:rPr>
                        <a:t>99.28</a:t>
                      </a:r>
                    </a:p>
                  </a:txBody>
                  <a:tcPr marL="9525" marR="9525" marT="9525" marB="0" anchor="b"/>
                </a:tc>
              </a:tr>
              <a:tr h="559030">
                <a:tc>
                  <a:txBody>
                    <a:bodyPr/>
                    <a:lstStyle/>
                    <a:p>
                      <a:pPr algn="l" fontAlgn="b"/>
                      <a:r>
                        <a:rPr lang="en-US" sz="1400" b="0" i="0" u="none" strike="noStrike">
                          <a:solidFill>
                            <a:srgbClr val="000000"/>
                          </a:solidFill>
                          <a:effectLst/>
                          <a:latin typeface="Calibri"/>
                        </a:rPr>
                        <a:t>WT-9_CGAGGCT-TAGATCG_L001_R2_001.fastq</a:t>
                      </a:r>
                    </a:p>
                  </a:txBody>
                  <a:tcPr marL="9525" marR="9525" marT="9525" marB="0" anchor="b"/>
                </a:tc>
                <a:tc>
                  <a:txBody>
                    <a:bodyPr/>
                    <a:lstStyle/>
                    <a:p>
                      <a:pPr algn="r" fontAlgn="b"/>
                      <a:r>
                        <a:rPr lang="en-US" sz="1400" b="0" i="0" u="none" strike="noStrike">
                          <a:solidFill>
                            <a:srgbClr val="000000"/>
                          </a:solidFill>
                          <a:effectLst/>
                          <a:latin typeface="Calibri"/>
                        </a:rPr>
                        <a:t>3,096,683</a:t>
                      </a:r>
                    </a:p>
                  </a:txBody>
                  <a:tcPr marL="9525" marR="9525" marT="9525" marB="0" anchor="b"/>
                </a:tc>
                <a:tc>
                  <a:txBody>
                    <a:bodyPr/>
                    <a:lstStyle/>
                    <a:p>
                      <a:pPr algn="r" fontAlgn="b"/>
                      <a:r>
                        <a:rPr lang="en-US" sz="1400" b="0" i="0" u="none" strike="noStrike">
                          <a:solidFill>
                            <a:srgbClr val="000000"/>
                          </a:solidFill>
                          <a:effectLst/>
                          <a:latin typeface="Calibri"/>
                        </a:rPr>
                        <a:t>929,004,900</a:t>
                      </a:r>
                    </a:p>
                  </a:txBody>
                  <a:tcPr marL="9525" marR="9525" marT="9525" marB="0" anchor="b"/>
                </a:tc>
                <a:tc>
                  <a:txBody>
                    <a:bodyPr/>
                    <a:lstStyle/>
                    <a:p>
                      <a:pPr algn="r" fontAlgn="b"/>
                      <a:r>
                        <a:rPr lang="en-US" sz="1400" b="0" i="0" u="none" strike="noStrike">
                          <a:solidFill>
                            <a:srgbClr val="000000"/>
                          </a:solidFill>
                          <a:effectLst/>
                          <a:latin typeface="Calibri"/>
                        </a:rPr>
                        <a:t>56,351</a:t>
                      </a: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701488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08008"/>
            <a:ext cx="4114800" cy="3086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571374"/>
            <a:ext cx="4114800" cy="30861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22450"/>
            <a:ext cx="4114800" cy="3086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1725" y="3572176"/>
            <a:ext cx="4114800" cy="3086100"/>
          </a:xfrm>
          <a:prstGeom prst="rect">
            <a:avLst/>
          </a:prstGeom>
        </p:spPr>
      </p:pic>
      <p:sp>
        <p:nvSpPr>
          <p:cNvPr id="7" name="TextBox 6"/>
          <p:cNvSpPr txBox="1"/>
          <p:nvPr/>
        </p:nvSpPr>
        <p:spPr>
          <a:xfrm>
            <a:off x="1848050" y="1733350"/>
            <a:ext cx="793807" cy="369332"/>
          </a:xfrm>
          <a:prstGeom prst="rect">
            <a:avLst/>
          </a:prstGeom>
          <a:noFill/>
        </p:spPr>
        <p:txBody>
          <a:bodyPr wrap="none" rtlCol="0">
            <a:spAutoFit/>
          </a:bodyPr>
          <a:lstStyle/>
          <a:p>
            <a:r>
              <a:rPr lang="en-US" b="1" dirty="0" smtClean="0"/>
              <a:t>G451E</a:t>
            </a:r>
            <a:endParaRPr lang="en-US" b="1" dirty="0"/>
          </a:p>
        </p:txBody>
      </p:sp>
      <p:sp>
        <p:nvSpPr>
          <p:cNvPr id="8" name="TextBox 7"/>
          <p:cNvSpPr txBox="1"/>
          <p:nvPr/>
        </p:nvSpPr>
        <p:spPr>
          <a:xfrm>
            <a:off x="1881461" y="4997935"/>
            <a:ext cx="756938" cy="369332"/>
          </a:xfrm>
          <a:prstGeom prst="rect">
            <a:avLst/>
          </a:prstGeom>
          <a:noFill/>
        </p:spPr>
        <p:txBody>
          <a:bodyPr wrap="none" rtlCol="0">
            <a:spAutoFit/>
          </a:bodyPr>
          <a:lstStyle/>
          <a:p>
            <a:r>
              <a:rPr lang="en-US" b="1" dirty="0" smtClean="0"/>
              <a:t>HEK-0</a:t>
            </a:r>
            <a:endParaRPr lang="en-US" b="1" dirty="0"/>
          </a:p>
        </p:txBody>
      </p:sp>
      <p:sp>
        <p:nvSpPr>
          <p:cNvPr id="9" name="TextBox 8"/>
          <p:cNvSpPr txBox="1"/>
          <p:nvPr/>
        </p:nvSpPr>
        <p:spPr>
          <a:xfrm>
            <a:off x="6363100" y="1733350"/>
            <a:ext cx="756938" cy="369332"/>
          </a:xfrm>
          <a:prstGeom prst="rect">
            <a:avLst/>
          </a:prstGeom>
          <a:noFill/>
        </p:spPr>
        <p:txBody>
          <a:bodyPr wrap="none" rtlCol="0">
            <a:spAutoFit/>
          </a:bodyPr>
          <a:lstStyle/>
          <a:p>
            <a:r>
              <a:rPr lang="en-US" b="1" dirty="0" smtClean="0"/>
              <a:t>HEK-9</a:t>
            </a:r>
            <a:endParaRPr lang="en-US" b="1" dirty="0"/>
          </a:p>
        </p:txBody>
      </p:sp>
      <p:sp>
        <p:nvSpPr>
          <p:cNvPr id="10" name="TextBox 9"/>
          <p:cNvSpPr txBox="1"/>
          <p:nvPr/>
        </p:nvSpPr>
        <p:spPr>
          <a:xfrm>
            <a:off x="6375934" y="5000706"/>
            <a:ext cx="696024" cy="369332"/>
          </a:xfrm>
          <a:prstGeom prst="rect">
            <a:avLst/>
          </a:prstGeom>
          <a:noFill/>
        </p:spPr>
        <p:txBody>
          <a:bodyPr wrap="none" rtlCol="0">
            <a:spAutoFit/>
          </a:bodyPr>
          <a:lstStyle/>
          <a:p>
            <a:r>
              <a:rPr lang="en-US" b="1" dirty="0" smtClean="0"/>
              <a:t>WT-9</a:t>
            </a:r>
            <a:endParaRPr lang="en-US" b="1" dirty="0"/>
          </a:p>
        </p:txBody>
      </p:sp>
    </p:spTree>
    <p:extLst>
      <p:ext uri="{BB962C8B-B14F-4D97-AF65-F5344CB8AC3E}">
        <p14:creationId xmlns:p14="http://schemas.microsoft.com/office/powerpoint/2010/main" val="3173382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SMRT Portal</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6" y="1530626"/>
            <a:ext cx="9067800" cy="516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1171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protocols (relevant)</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106" y="1600200"/>
            <a:ext cx="6232294" cy="4777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1219200" y="3352800"/>
            <a:ext cx="1197206" cy="30569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416406" y="3582294"/>
            <a:ext cx="1393594" cy="152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84132" y="4615032"/>
            <a:ext cx="1393594" cy="152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84132" y="5628042"/>
            <a:ext cx="1425868"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7334" y="3157868"/>
            <a:ext cx="1109471" cy="369332"/>
          </a:xfrm>
          <a:prstGeom prst="rect">
            <a:avLst/>
          </a:prstGeom>
          <a:noFill/>
        </p:spPr>
        <p:txBody>
          <a:bodyPr wrap="none" rtlCol="0">
            <a:spAutoFit/>
          </a:bodyPr>
          <a:lstStyle/>
          <a:p>
            <a:r>
              <a:rPr lang="en-US" dirty="0" smtClean="0"/>
              <a:t>Reported </a:t>
            </a:r>
            <a:endParaRPr lang="en-US" dirty="0"/>
          </a:p>
        </p:txBody>
      </p:sp>
    </p:spTree>
    <p:extLst>
      <p:ext uri="{BB962C8B-B14F-4D97-AF65-F5344CB8AC3E}">
        <p14:creationId xmlns:p14="http://schemas.microsoft.com/office/powerpoint/2010/main" val="38743100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BridgeMapper</a:t>
            </a:r>
            <a:endParaRPr lang="en-US" dirty="0"/>
          </a:p>
        </p:txBody>
      </p:sp>
      <p:sp>
        <p:nvSpPr>
          <p:cNvPr id="3" name="Content Placeholder 2"/>
          <p:cNvSpPr>
            <a:spLocks noGrp="1"/>
          </p:cNvSpPr>
          <p:nvPr>
            <p:ph idx="1"/>
          </p:nvPr>
        </p:nvSpPr>
        <p:spPr/>
        <p:txBody>
          <a:bodyPr/>
          <a:lstStyle/>
          <a:p>
            <a:r>
              <a:rPr lang="en-US" dirty="0" smtClean="0"/>
              <a:t>Allow user to </a:t>
            </a:r>
            <a:r>
              <a:rPr lang="en-US" dirty="0"/>
              <a:t>generate </a:t>
            </a:r>
            <a:r>
              <a:rPr lang="en-US" b="1" dirty="0"/>
              <a:t>split alignments</a:t>
            </a:r>
            <a:r>
              <a:rPr lang="en-US" dirty="0"/>
              <a:t> (</a:t>
            </a:r>
            <a:r>
              <a:rPr lang="en-US" dirty="0" smtClean="0">
                <a:effectLst/>
              </a:rPr>
              <a:t>split-read mapping)</a:t>
            </a:r>
          </a:p>
          <a:p>
            <a:r>
              <a:rPr lang="en-US" dirty="0" smtClean="0"/>
              <a:t>Reads are filtered, mapped to the reference sequence</a:t>
            </a:r>
          </a:p>
          <a:p>
            <a:r>
              <a:rPr lang="en-US" dirty="0" smtClean="0"/>
              <a:t>Consensus and variants are identified against the reference</a:t>
            </a:r>
          </a:p>
          <a:p>
            <a:r>
              <a:rPr lang="en-US" dirty="0" smtClean="0"/>
              <a:t>Haploid variants and small </a:t>
            </a:r>
            <a:r>
              <a:rPr lang="en-US" dirty="0" err="1" smtClean="0"/>
              <a:t>indels</a:t>
            </a:r>
            <a:r>
              <a:rPr lang="en-US" dirty="0" smtClean="0"/>
              <a:t> are called during consensus</a:t>
            </a:r>
            <a:endParaRPr lang="en-US" dirty="0"/>
          </a:p>
        </p:txBody>
      </p:sp>
    </p:spTree>
    <p:extLst>
      <p:ext uri="{BB962C8B-B14F-4D97-AF65-F5344CB8AC3E}">
        <p14:creationId xmlns:p14="http://schemas.microsoft.com/office/powerpoint/2010/main" val="4192072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Effort in selected projects</a:t>
            </a:r>
            <a:endParaRPr lang="en-US" dirty="0"/>
          </a:p>
        </p:txBody>
      </p:sp>
      <p:sp>
        <p:nvSpPr>
          <p:cNvPr id="3" name="Content Placeholder 2"/>
          <p:cNvSpPr>
            <a:spLocks noGrp="1"/>
          </p:cNvSpPr>
          <p:nvPr>
            <p:ph idx="1"/>
          </p:nvPr>
        </p:nvSpPr>
        <p:spPr/>
        <p:txBody>
          <a:bodyPr/>
          <a:lstStyle/>
          <a:p>
            <a:r>
              <a:rPr lang="en-US" dirty="0" smtClean="0"/>
              <a:t>NGS in a mitochondria project</a:t>
            </a:r>
          </a:p>
          <a:p>
            <a:r>
              <a:rPr lang="en-US" dirty="0"/>
              <a:t>A</a:t>
            </a:r>
            <a:r>
              <a:rPr lang="en-US" dirty="0" smtClean="0"/>
              <a:t> </a:t>
            </a:r>
            <a:r>
              <a:rPr lang="en-US" dirty="0"/>
              <a:t>mechanistic strategy to inform combination toxicity</a:t>
            </a:r>
            <a:endParaRPr lang="en-US" dirty="0" smtClean="0"/>
          </a:p>
          <a:p>
            <a:r>
              <a:rPr lang="en-US" dirty="0" err="1" smtClean="0"/>
              <a:t>Circos</a:t>
            </a:r>
            <a:r>
              <a:rPr lang="en-US" dirty="0" smtClean="0"/>
              <a:t> on a </a:t>
            </a:r>
            <a:r>
              <a:rPr lang="en-US" dirty="0" err="1" smtClean="0"/>
              <a:t>VirtualMachine</a:t>
            </a:r>
            <a:endParaRPr lang="en-US" dirty="0"/>
          </a:p>
        </p:txBody>
      </p:sp>
    </p:spTree>
    <p:extLst>
      <p:ext uri="{BB962C8B-B14F-4D97-AF65-F5344CB8AC3E}">
        <p14:creationId xmlns:p14="http://schemas.microsoft.com/office/powerpoint/2010/main" val="245051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BridgeMapper</a:t>
            </a:r>
            <a:r>
              <a:rPr lang="en-US" dirty="0" smtClean="0"/>
              <a:t> @ </a:t>
            </a:r>
            <a:r>
              <a:rPr lang="en-US" dirty="0" err="1" smtClean="0"/>
              <a:t>params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Filtering (</a:t>
            </a:r>
            <a:r>
              <a:rPr lang="en-US" dirty="0" err="1" smtClean="0"/>
              <a:t>SFilter</a:t>
            </a:r>
            <a:r>
              <a:rPr lang="en-US" dirty="0" smtClean="0"/>
              <a:t>, v1)</a:t>
            </a:r>
          </a:p>
          <a:p>
            <a:pPr lvl="1"/>
            <a:r>
              <a:rPr lang="en-US" dirty="0" err="1" smtClean="0"/>
              <a:t>MinRLength</a:t>
            </a:r>
            <a:r>
              <a:rPr lang="en-US" dirty="0" smtClean="0"/>
              <a:t>: 50</a:t>
            </a:r>
          </a:p>
          <a:p>
            <a:pPr lvl="1"/>
            <a:r>
              <a:rPr lang="en-US" dirty="0" err="1" smtClean="0"/>
              <a:t>MinPolyQual</a:t>
            </a:r>
            <a:r>
              <a:rPr lang="en-US" dirty="0" smtClean="0"/>
              <a:t>: 75</a:t>
            </a:r>
          </a:p>
          <a:p>
            <a:pPr lvl="1"/>
            <a:r>
              <a:rPr lang="en-US" dirty="0" err="1" smtClean="0"/>
              <a:t>MinPolyRlength</a:t>
            </a:r>
            <a:r>
              <a:rPr lang="en-US" dirty="0" smtClean="0"/>
              <a:t>: 50</a:t>
            </a:r>
          </a:p>
          <a:p>
            <a:r>
              <a:rPr lang="en-US" dirty="0" smtClean="0"/>
              <a:t>Mapping (</a:t>
            </a:r>
            <a:r>
              <a:rPr lang="en-US" dirty="0" err="1" smtClean="0"/>
              <a:t>blasr</a:t>
            </a:r>
            <a:r>
              <a:rPr lang="en-US" dirty="0" smtClean="0"/>
              <a:t>, v1)</a:t>
            </a:r>
          </a:p>
          <a:p>
            <a:pPr lvl="1"/>
            <a:r>
              <a:rPr lang="en-US" dirty="0" err="1" smtClean="0"/>
              <a:t>MaxDiv</a:t>
            </a:r>
            <a:r>
              <a:rPr lang="en-US" dirty="0" smtClean="0"/>
              <a:t>: 30%</a:t>
            </a:r>
          </a:p>
          <a:p>
            <a:pPr lvl="1"/>
            <a:r>
              <a:rPr lang="en-US" dirty="0" err="1" smtClean="0"/>
              <a:t>MinAnchor</a:t>
            </a:r>
            <a:r>
              <a:rPr lang="en-US" dirty="0" smtClean="0"/>
              <a:t>: 12</a:t>
            </a:r>
          </a:p>
          <a:p>
            <a:r>
              <a:rPr lang="en-US" dirty="0" smtClean="0"/>
              <a:t>Consensus (Quiver, v1)</a:t>
            </a:r>
          </a:p>
          <a:p>
            <a:pPr lvl="1"/>
            <a:r>
              <a:rPr lang="en-US" dirty="0" smtClean="0"/>
              <a:t>Quiver</a:t>
            </a:r>
          </a:p>
          <a:p>
            <a:r>
              <a:rPr lang="en-US" dirty="0" err="1" smtClean="0"/>
              <a:t>BridgeMapper</a:t>
            </a:r>
            <a:endParaRPr lang="en-US" dirty="0" smtClean="0"/>
          </a:p>
          <a:p>
            <a:pPr lvl="1"/>
            <a:r>
              <a:rPr lang="en-US" dirty="0" err="1" smtClean="0"/>
              <a:t>MinAffixLen</a:t>
            </a:r>
            <a:r>
              <a:rPr lang="en-US" dirty="0" smtClean="0"/>
              <a:t>: 50</a:t>
            </a:r>
          </a:p>
          <a:p>
            <a:pPr lvl="1"/>
            <a:r>
              <a:rPr lang="en-US" dirty="0" err="1" smtClean="0"/>
              <a:t>MinRootLen</a:t>
            </a:r>
            <a:r>
              <a:rPr lang="en-US" dirty="0" smtClean="0"/>
              <a:t>: 250</a:t>
            </a:r>
            <a:endParaRPr lang="en-US" dirty="0"/>
          </a:p>
        </p:txBody>
      </p:sp>
    </p:spTree>
    <p:extLst>
      <p:ext uri="{BB962C8B-B14F-4D97-AF65-F5344CB8AC3E}">
        <p14:creationId xmlns:p14="http://schemas.microsoft.com/office/powerpoint/2010/main" val="35697120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07" y="-14325"/>
            <a:ext cx="8461738" cy="170414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81" y="1661698"/>
            <a:ext cx="8500727" cy="171199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78" y="3362075"/>
            <a:ext cx="8500730" cy="17383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330" y="5127937"/>
            <a:ext cx="8532147" cy="1718325"/>
          </a:xfrm>
          <a:prstGeom prst="rect">
            <a:avLst/>
          </a:prstGeom>
        </p:spPr>
      </p:pic>
      <p:sp>
        <p:nvSpPr>
          <p:cNvPr id="8" name="TextBox 7"/>
          <p:cNvSpPr txBox="1"/>
          <p:nvPr/>
        </p:nvSpPr>
        <p:spPr>
          <a:xfrm>
            <a:off x="3891571" y="600369"/>
            <a:ext cx="801823" cy="369332"/>
          </a:xfrm>
          <a:prstGeom prst="rect">
            <a:avLst/>
          </a:prstGeom>
          <a:noFill/>
        </p:spPr>
        <p:txBody>
          <a:bodyPr wrap="none" rtlCol="0">
            <a:spAutoFit/>
          </a:bodyPr>
          <a:lstStyle/>
          <a:p>
            <a:r>
              <a:rPr lang="en-US" b="1" dirty="0" smtClean="0"/>
              <a:t>HEK_0</a:t>
            </a:r>
            <a:endParaRPr lang="en-US" b="1" dirty="0"/>
          </a:p>
        </p:txBody>
      </p:sp>
      <p:sp>
        <p:nvSpPr>
          <p:cNvPr id="9" name="TextBox 8"/>
          <p:cNvSpPr txBox="1"/>
          <p:nvPr/>
        </p:nvSpPr>
        <p:spPr>
          <a:xfrm>
            <a:off x="3848156" y="5814208"/>
            <a:ext cx="1027845" cy="369332"/>
          </a:xfrm>
          <a:prstGeom prst="rect">
            <a:avLst/>
          </a:prstGeom>
          <a:noFill/>
        </p:spPr>
        <p:txBody>
          <a:bodyPr wrap="none" rtlCol="0">
            <a:spAutoFit/>
          </a:bodyPr>
          <a:lstStyle/>
          <a:p>
            <a:r>
              <a:rPr lang="en-US" b="1" dirty="0" smtClean="0"/>
              <a:t>G451E_9</a:t>
            </a:r>
            <a:endParaRPr lang="en-US" b="1" dirty="0"/>
          </a:p>
        </p:txBody>
      </p:sp>
      <p:sp>
        <p:nvSpPr>
          <p:cNvPr id="10" name="TextBox 9"/>
          <p:cNvSpPr txBox="1"/>
          <p:nvPr/>
        </p:nvSpPr>
        <p:spPr>
          <a:xfrm>
            <a:off x="3950536" y="3963802"/>
            <a:ext cx="740908" cy="369332"/>
          </a:xfrm>
          <a:prstGeom prst="rect">
            <a:avLst/>
          </a:prstGeom>
          <a:noFill/>
        </p:spPr>
        <p:txBody>
          <a:bodyPr wrap="none" rtlCol="0">
            <a:spAutoFit/>
          </a:bodyPr>
          <a:lstStyle/>
          <a:p>
            <a:r>
              <a:rPr lang="en-US" b="1" dirty="0" smtClean="0"/>
              <a:t>WT_9</a:t>
            </a:r>
            <a:endParaRPr lang="en-US" b="1" dirty="0"/>
          </a:p>
        </p:txBody>
      </p:sp>
      <p:sp>
        <p:nvSpPr>
          <p:cNvPr id="11" name="TextBox 10"/>
          <p:cNvSpPr txBox="1"/>
          <p:nvPr/>
        </p:nvSpPr>
        <p:spPr>
          <a:xfrm>
            <a:off x="3895591" y="2278888"/>
            <a:ext cx="801823" cy="369332"/>
          </a:xfrm>
          <a:prstGeom prst="rect">
            <a:avLst/>
          </a:prstGeom>
          <a:noFill/>
        </p:spPr>
        <p:txBody>
          <a:bodyPr wrap="none" rtlCol="0">
            <a:spAutoFit/>
          </a:bodyPr>
          <a:lstStyle/>
          <a:p>
            <a:r>
              <a:rPr lang="en-US" b="1" dirty="0" smtClean="0"/>
              <a:t>HEK_9</a:t>
            </a:r>
            <a:endParaRPr lang="en-US" b="1" dirty="0"/>
          </a:p>
        </p:txBody>
      </p:sp>
    </p:spTree>
    <p:extLst>
      <p:ext uri="{BB962C8B-B14F-4D97-AF65-F5344CB8AC3E}">
        <p14:creationId xmlns:p14="http://schemas.microsoft.com/office/powerpoint/2010/main" val="5031451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54430"/>
            <a:ext cx="9144000" cy="3930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 public research report</a:t>
            </a:r>
            <a:endParaRPr lang="en-US" dirty="0"/>
          </a:p>
        </p:txBody>
      </p:sp>
      <p:sp>
        <p:nvSpPr>
          <p:cNvPr id="3" name="TextBox 2"/>
          <p:cNvSpPr txBox="1"/>
          <p:nvPr/>
        </p:nvSpPr>
        <p:spPr>
          <a:xfrm>
            <a:off x="5502619" y="6457122"/>
            <a:ext cx="3641381" cy="369332"/>
          </a:xfrm>
          <a:prstGeom prst="rect">
            <a:avLst/>
          </a:prstGeom>
          <a:noFill/>
        </p:spPr>
        <p:txBody>
          <a:bodyPr wrap="none" rtlCol="0">
            <a:spAutoFit/>
          </a:bodyPr>
          <a:lstStyle/>
          <a:p>
            <a:r>
              <a:rPr lang="en-US" dirty="0" smtClean="0"/>
              <a:t>English, A, et al. poster at 2012 AGBT</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05" y="5314122"/>
            <a:ext cx="8272462" cy="1051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76582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61294526"/>
              </p:ext>
            </p:extLst>
          </p:nvPr>
        </p:nvGraphicFramePr>
        <p:xfrm>
          <a:off x="76200" y="58462"/>
          <a:ext cx="8991600" cy="6764274"/>
        </p:xfrm>
        <a:graphic>
          <a:graphicData uri="http://schemas.openxmlformats.org/drawingml/2006/table">
            <a:tbl>
              <a:tblPr>
                <a:tableStyleId>{5C22544A-7EE6-4342-B048-85BDC9FD1C3A}</a:tableStyleId>
              </a:tblPr>
              <a:tblGrid>
                <a:gridCol w="1613110"/>
                <a:gridCol w="1224768"/>
                <a:gridCol w="1404005"/>
                <a:gridCol w="2852816"/>
                <a:gridCol w="1896901"/>
              </a:tblGrid>
              <a:tr h="196273">
                <a:tc>
                  <a:txBody>
                    <a:bodyPr/>
                    <a:lstStyle/>
                    <a:p>
                      <a:pPr algn="l" fontAlgn="b"/>
                      <a:endParaRPr lang="en-US" sz="1300" b="0" i="0" u="none" strike="noStrike" dirty="0">
                        <a:solidFill>
                          <a:srgbClr val="000000"/>
                        </a:solidFill>
                        <a:effectLst/>
                        <a:latin typeface="Calibri"/>
                      </a:endParaRPr>
                    </a:p>
                  </a:txBody>
                  <a:tcPr marL="6858" marR="6858" marT="6858" marB="0" anchor="b"/>
                </a:tc>
                <a:tc gridSpan="4">
                  <a:txBody>
                    <a:bodyPr/>
                    <a:lstStyle/>
                    <a:p>
                      <a:pPr algn="ctr" fontAlgn="b"/>
                      <a:r>
                        <a:rPr lang="en-US" sz="1300" u="none" strike="noStrike">
                          <a:effectLst/>
                        </a:rPr>
                        <a:t>Common (HEK_0, HEK_9, WT_9 &amp; G451E)</a:t>
                      </a:r>
                      <a:endParaRPr lang="en-US" sz="1300" b="0" i="0" u="none" strike="noStrike">
                        <a:solidFill>
                          <a:srgbClr val="000000"/>
                        </a:solidFill>
                        <a:effectLst/>
                        <a:latin typeface="Calibri"/>
                      </a:endParaRPr>
                    </a:p>
                  </a:txBody>
                  <a:tcPr marL="6858" marR="6858" marT="6858" marB="0" anchor="b"/>
                </a:tc>
                <a:tc hMerge="1">
                  <a:txBody>
                    <a:bodyPr/>
                    <a:lstStyle/>
                    <a:p>
                      <a:endParaRPr lang="en-US"/>
                    </a:p>
                  </a:txBody>
                  <a:tcPr/>
                </a:tc>
                <a:tc hMerge="1">
                  <a:txBody>
                    <a:bodyPr/>
                    <a:lstStyle/>
                    <a:p>
                      <a:endParaRPr lang="en-US"/>
                    </a:p>
                  </a:txBody>
                  <a:tcPr/>
                </a:tc>
                <a:tc hMerge="1">
                  <a:txBody>
                    <a:bodyPr/>
                    <a:lstStyle/>
                    <a:p>
                      <a:endParaRPr lang="en-US"/>
                    </a:p>
                  </a:txBody>
                  <a:tcPr/>
                </a:tc>
              </a:tr>
              <a:tr h="196273">
                <a:tc>
                  <a:txBody>
                    <a:bodyPr/>
                    <a:lstStyle/>
                    <a:p>
                      <a:pPr algn="l" fontAlgn="b"/>
                      <a:r>
                        <a:rPr lang="en-US" sz="1300" u="none" strike="noStrike" dirty="0">
                          <a:effectLst/>
                        </a:rPr>
                        <a:t>Type</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dirty="0">
                          <a:effectLst/>
                        </a:rPr>
                        <a:t>Position</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Position2</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DelType</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dirty="0">
                          <a:effectLst/>
                        </a:rPr>
                        <a:t>73</a:t>
                      </a:r>
                      <a:endParaRPr lang="en-US" sz="1300" b="0" i="0" u="none" strike="noStrike" dirty="0">
                        <a:solidFill>
                          <a:srgbClr val="000000"/>
                        </a:solidFill>
                        <a:effectLst/>
                        <a:latin typeface="Calibri"/>
                      </a:endParaRPr>
                    </a:p>
                  </a:txBody>
                  <a:tcPr marL="6858" marR="6858" marT="6858" marB="0" anchor="b"/>
                </a:tc>
                <a:tc>
                  <a:txBody>
                    <a:bodyPr/>
                    <a:lstStyle/>
                    <a:p>
                      <a:pPr algn="r" fontAlgn="b"/>
                      <a:r>
                        <a:rPr lang="en-US" sz="1300" u="none" strike="noStrike">
                          <a:effectLst/>
                        </a:rPr>
                        <a:t>73</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id=73A&gt;G</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dirty="0">
                          <a:effectLst/>
                        </a:rPr>
                        <a:t>263</a:t>
                      </a:r>
                      <a:endParaRPr lang="en-US" sz="1300" b="0" i="0" u="none" strike="noStrike" dirty="0">
                        <a:solidFill>
                          <a:srgbClr val="000000"/>
                        </a:solidFill>
                        <a:effectLst/>
                        <a:latin typeface="Calibri"/>
                      </a:endParaRPr>
                    </a:p>
                  </a:txBody>
                  <a:tcPr marL="6858" marR="6858" marT="6858" marB="0" anchor="b"/>
                </a:tc>
                <a:tc>
                  <a:txBody>
                    <a:bodyPr/>
                    <a:lstStyle/>
                    <a:p>
                      <a:pPr algn="r" fontAlgn="b"/>
                      <a:r>
                        <a:rPr lang="en-US" sz="1300" u="none" strike="noStrike" dirty="0">
                          <a:effectLst/>
                        </a:rPr>
                        <a:t>263</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id=263A&gt;G</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insertion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dirty="0">
                          <a:effectLst/>
                        </a:rPr>
                        <a:t>302</a:t>
                      </a:r>
                      <a:endParaRPr lang="en-US" sz="1300" b="0" i="0" u="none" strike="noStrike" dirty="0">
                        <a:solidFill>
                          <a:srgbClr val="000000"/>
                        </a:solidFill>
                        <a:effectLst/>
                        <a:latin typeface="Calibri"/>
                      </a:endParaRPr>
                    </a:p>
                  </a:txBody>
                  <a:tcPr marL="6858" marR="6858" marT="6858" marB="0" anchor="b"/>
                </a:tc>
                <a:tc>
                  <a:txBody>
                    <a:bodyPr/>
                    <a:lstStyle/>
                    <a:p>
                      <a:pPr algn="r" fontAlgn="b"/>
                      <a:r>
                        <a:rPr lang="en-US" sz="1300" u="none" strike="noStrike">
                          <a:effectLst/>
                        </a:rPr>
                        <a:t>302</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id=302_303insC</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insertion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310</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dirty="0">
                          <a:effectLst/>
                        </a:rPr>
                        <a:t>310</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id=310_311insC</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750</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dirty="0">
                          <a:effectLst/>
                        </a:rPr>
                        <a:t>750</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id=750A&gt;G</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1438</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dirty="0">
                          <a:effectLst/>
                        </a:rPr>
                        <a:t>1438</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id=1438A&gt;G</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2706</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dirty="0">
                          <a:effectLst/>
                        </a:rPr>
                        <a:t>2706</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id=2706A&gt;G</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3197</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3197</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id=3197T&gt;C</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4769</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dirty="0">
                          <a:effectLst/>
                        </a:rPr>
                        <a:t>4769</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id=4769A&gt;G</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5339</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5339</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id=5339C&gt;T</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7028</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7028</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id=7028C&gt;T</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8860</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8860</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id=8860A&gt;G</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9477</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9477</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id=9477G&gt;A</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11467</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11467</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id=11467A&gt;G</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11719</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11719</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id=11719G&gt;A</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12308</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12308</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id=12308A&gt;G</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12372</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12372</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id=12372G&gt;A</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12801</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12801</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id=12801C&gt;T</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13617</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13617</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id=13617T&gt;C</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13889</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13889</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id=13889G&gt;A</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14766</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14766</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id=14766C&gt;T</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14793</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14793</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id=14793A&gt;G</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15218</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15218</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id=15218A&gt;G</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15326</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15326</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id=15326A&gt;G</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15466</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15466</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id=15466G&gt;A</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16192</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16192</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id=16192C&gt;T</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a:effectLst/>
                        </a:rPr>
                        <a:t>coverage=100</a:t>
                      </a:r>
                      <a:endParaRPr lang="en-US" sz="1300" b="0" i="0" u="none" strike="noStrike">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16256</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16256</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id=16256C&gt;T</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dirty="0">
                          <a:effectLst/>
                        </a:rPr>
                        <a:t>coverage=100</a:t>
                      </a:r>
                      <a:endParaRPr lang="en-US" sz="1300" b="0" i="0" u="none" strike="noStrike" dirty="0">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16270</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16270</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id=16270C&gt;T</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dirty="0">
                          <a:effectLst/>
                        </a:rPr>
                        <a:t>coverage=100</a:t>
                      </a:r>
                      <a:endParaRPr lang="en-US" sz="1300" b="0" i="0" u="none" strike="noStrike" dirty="0">
                        <a:solidFill>
                          <a:srgbClr val="000000"/>
                        </a:solidFill>
                        <a:effectLst/>
                        <a:latin typeface="Calibri"/>
                      </a:endParaRPr>
                    </a:p>
                  </a:txBody>
                  <a:tcPr marL="6858" marR="6858" marT="6858" marB="0" anchor="b"/>
                </a:tc>
              </a:tr>
              <a:tr h="196273">
                <a:tc>
                  <a:txBody>
                    <a:bodyPr/>
                    <a:lstStyle/>
                    <a:p>
                      <a:pPr algn="l" fontAlgn="b"/>
                      <a:r>
                        <a:rPr lang="en-US" sz="1300" u="none" strike="noStrike">
                          <a:effectLst/>
                        </a:rPr>
                        <a:t>substitution</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16399</a:t>
                      </a:r>
                      <a:endParaRPr lang="en-US" sz="1300" b="0" i="0" u="none" strike="noStrike">
                        <a:solidFill>
                          <a:srgbClr val="000000"/>
                        </a:solidFill>
                        <a:effectLst/>
                        <a:latin typeface="Calibri"/>
                      </a:endParaRPr>
                    </a:p>
                  </a:txBody>
                  <a:tcPr marL="6858" marR="6858" marT="6858" marB="0" anchor="b"/>
                </a:tc>
                <a:tc>
                  <a:txBody>
                    <a:bodyPr/>
                    <a:lstStyle/>
                    <a:p>
                      <a:pPr algn="r" fontAlgn="b"/>
                      <a:r>
                        <a:rPr lang="en-US" sz="1300" u="none" strike="noStrike">
                          <a:effectLst/>
                        </a:rPr>
                        <a:t>16399</a:t>
                      </a:r>
                      <a:endParaRPr lang="en-US" sz="1300" b="0" i="0" u="none" strike="noStrike">
                        <a:solidFill>
                          <a:srgbClr val="000000"/>
                        </a:solidFill>
                        <a:effectLst/>
                        <a:latin typeface="Calibri"/>
                      </a:endParaRPr>
                    </a:p>
                  </a:txBody>
                  <a:tcPr marL="6858" marR="6858" marT="6858" marB="0" anchor="b"/>
                </a:tc>
                <a:tc>
                  <a:txBody>
                    <a:bodyPr/>
                    <a:lstStyle/>
                    <a:p>
                      <a:pPr algn="l" fontAlgn="b"/>
                      <a:r>
                        <a:rPr lang="en-US" sz="1300" u="none" strike="noStrike" dirty="0">
                          <a:effectLst/>
                        </a:rPr>
                        <a:t>id=16399A&gt;G</a:t>
                      </a:r>
                      <a:endParaRPr lang="en-US" sz="1300" b="0" i="0" u="none" strike="noStrike" dirty="0">
                        <a:solidFill>
                          <a:srgbClr val="000000"/>
                        </a:solidFill>
                        <a:effectLst/>
                        <a:latin typeface="Calibri"/>
                      </a:endParaRPr>
                    </a:p>
                  </a:txBody>
                  <a:tcPr marL="6858" marR="6858" marT="6858" marB="0" anchor="b"/>
                </a:tc>
                <a:tc>
                  <a:txBody>
                    <a:bodyPr/>
                    <a:lstStyle/>
                    <a:p>
                      <a:pPr algn="l" fontAlgn="b"/>
                      <a:r>
                        <a:rPr lang="en-US" sz="1300" u="none" strike="noStrike" dirty="0">
                          <a:effectLst/>
                        </a:rPr>
                        <a:t>coverage=100</a:t>
                      </a:r>
                      <a:endParaRPr lang="en-US" sz="1300" b="0" i="0" u="none" strike="noStrike" dirty="0">
                        <a:solidFill>
                          <a:srgbClr val="000000"/>
                        </a:solidFill>
                        <a:effectLst/>
                        <a:latin typeface="Calibri"/>
                      </a:endParaRPr>
                    </a:p>
                  </a:txBody>
                  <a:tcPr marL="6858" marR="6858" marT="6858" marB="0" anchor="b"/>
                </a:tc>
              </a:tr>
              <a:tr h="196273">
                <a:tc>
                  <a:txBody>
                    <a:bodyPr/>
                    <a:lstStyle/>
                    <a:p>
                      <a:pPr algn="l" fontAlgn="b"/>
                      <a:r>
                        <a:rPr lang="en-US" sz="1300" b="1" u="none" strike="noStrike">
                          <a:solidFill>
                            <a:srgbClr val="00B050"/>
                          </a:solidFill>
                          <a:effectLst/>
                        </a:rPr>
                        <a:t>deletion</a:t>
                      </a:r>
                      <a:endParaRPr lang="en-US" sz="1300" b="1" i="0" u="none" strike="noStrike">
                        <a:solidFill>
                          <a:srgbClr val="00B050"/>
                        </a:solidFill>
                        <a:effectLst/>
                        <a:latin typeface="Calibri"/>
                      </a:endParaRPr>
                    </a:p>
                  </a:txBody>
                  <a:tcPr marL="6858" marR="6858" marT="6858" marB="0" anchor="b"/>
                </a:tc>
                <a:tc>
                  <a:txBody>
                    <a:bodyPr/>
                    <a:lstStyle/>
                    <a:p>
                      <a:pPr algn="r" fontAlgn="b"/>
                      <a:r>
                        <a:rPr lang="en-US" sz="1300" b="1" u="none" strike="noStrike">
                          <a:solidFill>
                            <a:srgbClr val="00B050"/>
                          </a:solidFill>
                          <a:effectLst/>
                        </a:rPr>
                        <a:t>16497</a:t>
                      </a:r>
                      <a:endParaRPr lang="en-US" sz="1300" b="1" i="0" u="none" strike="noStrike">
                        <a:solidFill>
                          <a:srgbClr val="00B050"/>
                        </a:solidFill>
                        <a:effectLst/>
                        <a:latin typeface="Calibri"/>
                      </a:endParaRPr>
                    </a:p>
                  </a:txBody>
                  <a:tcPr marL="6858" marR="6858" marT="6858" marB="0" anchor="b"/>
                </a:tc>
                <a:tc>
                  <a:txBody>
                    <a:bodyPr/>
                    <a:lstStyle/>
                    <a:p>
                      <a:pPr algn="r" fontAlgn="b"/>
                      <a:r>
                        <a:rPr lang="en-US" sz="1300" b="1" u="none" strike="noStrike">
                          <a:solidFill>
                            <a:srgbClr val="00B050"/>
                          </a:solidFill>
                          <a:effectLst/>
                        </a:rPr>
                        <a:t>16498</a:t>
                      </a:r>
                      <a:endParaRPr lang="en-US" sz="1300" b="1" i="0" u="none" strike="noStrike">
                        <a:solidFill>
                          <a:srgbClr val="00B050"/>
                        </a:solidFill>
                        <a:effectLst/>
                        <a:latin typeface="Calibri"/>
                      </a:endParaRPr>
                    </a:p>
                  </a:txBody>
                  <a:tcPr marL="6858" marR="6858" marT="6858" marB="0" anchor="b"/>
                </a:tc>
                <a:tc>
                  <a:txBody>
                    <a:bodyPr/>
                    <a:lstStyle/>
                    <a:p>
                      <a:pPr algn="l" fontAlgn="b"/>
                      <a:r>
                        <a:rPr lang="en-US" sz="1300" b="1" u="none" strike="noStrike" dirty="0">
                          <a:solidFill>
                            <a:srgbClr val="00B050"/>
                          </a:solidFill>
                          <a:effectLst/>
                        </a:rPr>
                        <a:t>id=16497delAC</a:t>
                      </a:r>
                      <a:endParaRPr lang="en-US" sz="1300" b="1" i="0" u="none" strike="noStrike" dirty="0">
                        <a:solidFill>
                          <a:srgbClr val="00B050"/>
                        </a:solidFill>
                        <a:effectLst/>
                        <a:latin typeface="Calibri"/>
                      </a:endParaRPr>
                    </a:p>
                  </a:txBody>
                  <a:tcPr marL="6858" marR="6858" marT="6858" marB="0" anchor="b"/>
                </a:tc>
                <a:tc>
                  <a:txBody>
                    <a:bodyPr/>
                    <a:lstStyle/>
                    <a:p>
                      <a:pPr algn="l" fontAlgn="b"/>
                      <a:r>
                        <a:rPr lang="en-US" sz="1300" b="1" u="none" strike="noStrike" dirty="0">
                          <a:solidFill>
                            <a:srgbClr val="00B050"/>
                          </a:solidFill>
                          <a:effectLst/>
                        </a:rPr>
                        <a:t>coverage=100</a:t>
                      </a:r>
                      <a:endParaRPr lang="en-US" sz="1300" b="1" i="0" u="none" strike="noStrike" dirty="0">
                        <a:solidFill>
                          <a:srgbClr val="00B050"/>
                        </a:solidFill>
                        <a:effectLst/>
                        <a:latin typeface="Calibri"/>
                      </a:endParaRPr>
                    </a:p>
                  </a:txBody>
                  <a:tcPr marL="6858" marR="6858" marT="6858" marB="0" anchor="b"/>
                </a:tc>
              </a:tr>
              <a:tr h="196273">
                <a:tc>
                  <a:txBody>
                    <a:bodyPr/>
                    <a:lstStyle/>
                    <a:p>
                      <a:pPr algn="l" fontAlgn="b"/>
                      <a:r>
                        <a:rPr lang="en-US" sz="1300" b="1" u="none" strike="noStrike">
                          <a:solidFill>
                            <a:srgbClr val="00B050"/>
                          </a:solidFill>
                          <a:effectLst/>
                        </a:rPr>
                        <a:t>deletion</a:t>
                      </a:r>
                      <a:endParaRPr lang="en-US" sz="1300" b="1" i="0" u="none" strike="noStrike">
                        <a:solidFill>
                          <a:srgbClr val="00B050"/>
                        </a:solidFill>
                        <a:effectLst/>
                        <a:latin typeface="Calibri"/>
                      </a:endParaRPr>
                    </a:p>
                  </a:txBody>
                  <a:tcPr marL="6858" marR="6858" marT="6858" marB="0" anchor="b"/>
                </a:tc>
                <a:tc>
                  <a:txBody>
                    <a:bodyPr/>
                    <a:lstStyle/>
                    <a:p>
                      <a:pPr algn="r" fontAlgn="b"/>
                      <a:r>
                        <a:rPr lang="en-US" sz="1300" b="1" u="none" strike="noStrike">
                          <a:solidFill>
                            <a:srgbClr val="00B050"/>
                          </a:solidFill>
                          <a:effectLst/>
                        </a:rPr>
                        <a:t>16503</a:t>
                      </a:r>
                      <a:endParaRPr lang="en-US" sz="1300" b="1" i="0" u="none" strike="noStrike">
                        <a:solidFill>
                          <a:srgbClr val="00B050"/>
                        </a:solidFill>
                        <a:effectLst/>
                        <a:latin typeface="Calibri"/>
                      </a:endParaRPr>
                    </a:p>
                  </a:txBody>
                  <a:tcPr marL="6858" marR="6858" marT="6858" marB="0" anchor="b"/>
                </a:tc>
                <a:tc>
                  <a:txBody>
                    <a:bodyPr/>
                    <a:lstStyle/>
                    <a:p>
                      <a:pPr algn="r" fontAlgn="b"/>
                      <a:r>
                        <a:rPr lang="en-US" sz="1300" b="1" u="none" strike="noStrike">
                          <a:solidFill>
                            <a:srgbClr val="00B050"/>
                          </a:solidFill>
                          <a:effectLst/>
                        </a:rPr>
                        <a:t>16503</a:t>
                      </a:r>
                      <a:endParaRPr lang="en-US" sz="1300" b="1" i="0" u="none" strike="noStrike">
                        <a:solidFill>
                          <a:srgbClr val="00B050"/>
                        </a:solidFill>
                        <a:effectLst/>
                        <a:latin typeface="Calibri"/>
                      </a:endParaRPr>
                    </a:p>
                  </a:txBody>
                  <a:tcPr marL="6858" marR="6858" marT="6858" marB="0" anchor="b"/>
                </a:tc>
                <a:tc>
                  <a:txBody>
                    <a:bodyPr/>
                    <a:lstStyle/>
                    <a:p>
                      <a:pPr algn="l" fontAlgn="b"/>
                      <a:r>
                        <a:rPr lang="en-US" sz="1300" b="1" u="none" strike="noStrike" dirty="0">
                          <a:solidFill>
                            <a:srgbClr val="00B050"/>
                          </a:solidFill>
                          <a:effectLst/>
                        </a:rPr>
                        <a:t>id=16503delG</a:t>
                      </a:r>
                      <a:endParaRPr lang="en-US" sz="1300" b="1" i="0" u="none" strike="noStrike" dirty="0">
                        <a:solidFill>
                          <a:srgbClr val="00B050"/>
                        </a:solidFill>
                        <a:effectLst/>
                        <a:latin typeface="Calibri"/>
                      </a:endParaRPr>
                    </a:p>
                  </a:txBody>
                  <a:tcPr marL="6858" marR="6858" marT="6858" marB="0" anchor="b"/>
                </a:tc>
                <a:tc>
                  <a:txBody>
                    <a:bodyPr/>
                    <a:lstStyle/>
                    <a:p>
                      <a:pPr algn="l" fontAlgn="b"/>
                      <a:r>
                        <a:rPr lang="en-US" sz="1300" b="1" u="none" strike="noStrike" dirty="0">
                          <a:solidFill>
                            <a:srgbClr val="00B050"/>
                          </a:solidFill>
                          <a:effectLst/>
                        </a:rPr>
                        <a:t>coverage=100</a:t>
                      </a:r>
                      <a:endParaRPr lang="en-US" sz="1300" b="1" i="0" u="none" strike="noStrike" dirty="0">
                        <a:solidFill>
                          <a:srgbClr val="00B050"/>
                        </a:solidFill>
                        <a:effectLst/>
                        <a:latin typeface="Calibri"/>
                      </a:endParaRPr>
                    </a:p>
                  </a:txBody>
                  <a:tcPr marL="6858" marR="6858" marT="6858" marB="0" anchor="b"/>
                </a:tc>
              </a:tr>
            </a:tbl>
          </a:graphicData>
        </a:graphic>
      </p:graphicFrame>
    </p:spTree>
    <p:extLst>
      <p:ext uri="{BB962C8B-B14F-4D97-AF65-F5344CB8AC3E}">
        <p14:creationId xmlns:p14="http://schemas.microsoft.com/office/powerpoint/2010/main" val="540552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76499739"/>
              </p:ext>
            </p:extLst>
          </p:nvPr>
        </p:nvGraphicFramePr>
        <p:xfrm>
          <a:off x="152400" y="152392"/>
          <a:ext cx="8839199" cy="6400816"/>
        </p:xfrm>
        <a:graphic>
          <a:graphicData uri="http://schemas.openxmlformats.org/drawingml/2006/table">
            <a:tbl>
              <a:tblPr>
                <a:tableStyleId>{5C22544A-7EE6-4342-B048-85BDC9FD1C3A}</a:tableStyleId>
              </a:tblPr>
              <a:tblGrid>
                <a:gridCol w="1511898"/>
                <a:gridCol w="1425504"/>
                <a:gridCol w="1231116"/>
                <a:gridCol w="2159852"/>
                <a:gridCol w="2510829"/>
              </a:tblGrid>
              <a:tr h="400051">
                <a:tc>
                  <a:txBody>
                    <a:bodyPr/>
                    <a:lstStyle/>
                    <a:p>
                      <a:pPr algn="l" fontAlgn="b"/>
                      <a:r>
                        <a:rPr lang="en-US" sz="1600" u="none" strike="noStrike" dirty="0">
                          <a:effectLst/>
                        </a:rPr>
                        <a:t>Type</a:t>
                      </a:r>
                      <a:endParaRPr lang="en-US" sz="1600" b="0"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a:effectLst/>
                        </a:rPr>
                        <a:t>Position</a:t>
                      </a:r>
                      <a:endParaRPr lang="en-US" sz="1600" b="0" i="0" u="none" strike="noStrike">
                        <a:solidFill>
                          <a:srgbClr val="000000"/>
                        </a:solidFill>
                        <a:effectLst/>
                        <a:latin typeface="Calibri"/>
                      </a:endParaRPr>
                    </a:p>
                  </a:txBody>
                  <a:tcPr marL="9525" marR="9525" marT="9525" marB="0" anchor="b"/>
                </a:tc>
                <a:tc>
                  <a:txBody>
                    <a:bodyPr/>
                    <a:lstStyle/>
                    <a:p>
                      <a:pPr algn="l" fontAlgn="b"/>
                      <a:r>
                        <a:rPr lang="en-US" sz="1600" u="none" strike="noStrike">
                          <a:effectLst/>
                        </a:rPr>
                        <a:t>Position2</a:t>
                      </a:r>
                      <a:endParaRPr lang="en-US" sz="1600" b="0" i="0" u="none" strike="noStrike">
                        <a:solidFill>
                          <a:srgbClr val="000000"/>
                        </a:solidFill>
                        <a:effectLst/>
                        <a:latin typeface="Calibri"/>
                      </a:endParaRPr>
                    </a:p>
                  </a:txBody>
                  <a:tcPr marL="9525" marR="9525" marT="9525" marB="0" anchor="b"/>
                </a:tc>
                <a:tc>
                  <a:txBody>
                    <a:bodyPr/>
                    <a:lstStyle/>
                    <a:p>
                      <a:pPr algn="l" fontAlgn="b"/>
                      <a:r>
                        <a:rPr lang="en-US" sz="1600" u="none" strike="noStrike">
                          <a:effectLst/>
                        </a:rPr>
                        <a:t>DelType</a:t>
                      </a:r>
                      <a:endParaRPr lang="en-US" sz="1600" b="0" i="0" u="none" strike="noStrike">
                        <a:solidFill>
                          <a:srgbClr val="000000"/>
                        </a:solidFill>
                        <a:effectLst/>
                        <a:latin typeface="Calibri"/>
                      </a:endParaRPr>
                    </a:p>
                  </a:txBody>
                  <a:tcPr marL="9525" marR="9525" marT="9525" marB="0" anchor="b"/>
                </a:tc>
                <a:tc>
                  <a:txBody>
                    <a:bodyPr/>
                    <a:lstStyle/>
                    <a:p>
                      <a:pPr algn="l" fontAlgn="b"/>
                      <a:r>
                        <a:rPr lang="en-US" sz="1600" u="none" strike="noStrike">
                          <a:effectLst/>
                        </a:rPr>
                        <a:t>Coverage</a:t>
                      </a:r>
                      <a:endParaRPr lang="en-US" sz="1600" b="0" i="0" u="none" strike="noStrike">
                        <a:solidFill>
                          <a:srgbClr val="000000"/>
                        </a:solidFill>
                        <a:effectLst/>
                        <a:latin typeface="Calibri"/>
                      </a:endParaRPr>
                    </a:p>
                  </a:txBody>
                  <a:tcPr marL="9525" marR="9525" marT="9525" marB="0" anchor="b"/>
                </a:tc>
              </a:tr>
              <a:tr h="400051">
                <a:tc>
                  <a:txBody>
                    <a:bodyPr/>
                    <a:lstStyle/>
                    <a:p>
                      <a:pPr algn="l" fontAlgn="b"/>
                      <a:endParaRPr lang="en-US" sz="1600" b="0" i="0" u="none" strike="noStrike">
                        <a:solidFill>
                          <a:srgbClr val="000000"/>
                        </a:solidFill>
                        <a:effectLst/>
                        <a:latin typeface="Calibri"/>
                      </a:endParaRPr>
                    </a:p>
                  </a:txBody>
                  <a:tcPr marL="9525" marR="9525" marT="9525" marB="0" anchor="b"/>
                </a:tc>
                <a:tc gridSpan="4">
                  <a:txBody>
                    <a:bodyPr/>
                    <a:lstStyle/>
                    <a:p>
                      <a:pPr algn="ctr" fontAlgn="b"/>
                      <a:r>
                        <a:rPr lang="en-US" sz="1600" u="none" strike="noStrike" dirty="0">
                          <a:effectLst/>
                        </a:rPr>
                        <a:t>Unique to </a:t>
                      </a:r>
                      <a:r>
                        <a:rPr lang="en-US" sz="1600" b="1" u="none" strike="noStrike" dirty="0">
                          <a:effectLst/>
                        </a:rPr>
                        <a:t>G451E</a:t>
                      </a:r>
                      <a:endParaRPr lang="en-US" sz="16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r>
              <a:tr h="400051">
                <a:tc>
                  <a:txBody>
                    <a:bodyPr/>
                    <a:lstStyle/>
                    <a:p>
                      <a:pPr algn="l" fontAlgn="b"/>
                      <a:r>
                        <a:rPr lang="en-US" sz="1600" b="1" u="none" strike="noStrike">
                          <a:solidFill>
                            <a:srgbClr val="00B050"/>
                          </a:solidFill>
                          <a:effectLst/>
                        </a:rPr>
                        <a:t>substitution</a:t>
                      </a:r>
                      <a:endParaRPr lang="en-US" sz="1600" b="1" i="0" u="none" strike="noStrike">
                        <a:solidFill>
                          <a:srgbClr val="00B050"/>
                        </a:solidFill>
                        <a:effectLst/>
                        <a:latin typeface="Calibri"/>
                      </a:endParaRPr>
                    </a:p>
                  </a:txBody>
                  <a:tcPr marL="9525" marR="9525" marT="9525" marB="0" anchor="b"/>
                </a:tc>
                <a:tc>
                  <a:txBody>
                    <a:bodyPr/>
                    <a:lstStyle/>
                    <a:p>
                      <a:pPr algn="r" fontAlgn="b"/>
                      <a:r>
                        <a:rPr lang="en-US" sz="1600" b="1" u="none" strike="noStrike">
                          <a:solidFill>
                            <a:srgbClr val="00B050"/>
                          </a:solidFill>
                          <a:effectLst/>
                        </a:rPr>
                        <a:t>16504</a:t>
                      </a:r>
                      <a:endParaRPr lang="en-US" sz="1600" b="1" i="0" u="none" strike="noStrike">
                        <a:solidFill>
                          <a:srgbClr val="00B050"/>
                        </a:solidFill>
                        <a:effectLst/>
                        <a:latin typeface="Calibri"/>
                      </a:endParaRPr>
                    </a:p>
                  </a:txBody>
                  <a:tcPr marL="9525" marR="9525" marT="9525" marB="0" anchor="b"/>
                </a:tc>
                <a:tc>
                  <a:txBody>
                    <a:bodyPr/>
                    <a:lstStyle/>
                    <a:p>
                      <a:pPr algn="r" fontAlgn="b"/>
                      <a:r>
                        <a:rPr lang="en-US" sz="1600" b="1" u="none" strike="noStrike">
                          <a:solidFill>
                            <a:srgbClr val="00B050"/>
                          </a:solidFill>
                          <a:effectLst/>
                        </a:rPr>
                        <a:t>16504</a:t>
                      </a:r>
                      <a:endParaRPr lang="en-US" sz="1600" b="1" i="0" u="none" strike="noStrike">
                        <a:solidFill>
                          <a:srgbClr val="00B050"/>
                        </a:solidFill>
                        <a:effectLst/>
                        <a:latin typeface="Calibri"/>
                      </a:endParaRPr>
                    </a:p>
                  </a:txBody>
                  <a:tcPr marL="9525" marR="9525" marT="9525" marB="0" anchor="b"/>
                </a:tc>
                <a:tc>
                  <a:txBody>
                    <a:bodyPr/>
                    <a:lstStyle/>
                    <a:p>
                      <a:pPr algn="l" fontAlgn="b"/>
                      <a:r>
                        <a:rPr lang="en-US" sz="1600" b="1" u="none" strike="noStrike">
                          <a:solidFill>
                            <a:srgbClr val="00B050"/>
                          </a:solidFill>
                          <a:effectLst/>
                        </a:rPr>
                        <a:t>id=16504G&gt;C</a:t>
                      </a:r>
                      <a:endParaRPr lang="en-US" sz="1600" b="1" i="0" u="none" strike="noStrike">
                        <a:solidFill>
                          <a:srgbClr val="00B050"/>
                        </a:solidFill>
                        <a:effectLst/>
                        <a:latin typeface="Calibri"/>
                      </a:endParaRPr>
                    </a:p>
                  </a:txBody>
                  <a:tcPr marL="9525" marR="9525" marT="9525" marB="0" anchor="b"/>
                </a:tc>
                <a:tc>
                  <a:txBody>
                    <a:bodyPr/>
                    <a:lstStyle/>
                    <a:p>
                      <a:pPr algn="l" fontAlgn="b"/>
                      <a:r>
                        <a:rPr lang="en-US" sz="1600" b="1" u="none" strike="noStrike" dirty="0">
                          <a:solidFill>
                            <a:srgbClr val="00B050"/>
                          </a:solidFill>
                          <a:effectLst/>
                        </a:rPr>
                        <a:t>coverage=100</a:t>
                      </a:r>
                      <a:endParaRPr lang="en-US" sz="1600" b="1" i="0" u="none" strike="noStrike" dirty="0">
                        <a:solidFill>
                          <a:srgbClr val="00B050"/>
                        </a:solidFill>
                        <a:effectLst/>
                        <a:latin typeface="Calibri"/>
                      </a:endParaRPr>
                    </a:p>
                  </a:txBody>
                  <a:tcPr marL="9525" marR="9525" marT="9525" marB="0" anchor="b"/>
                </a:tc>
              </a:tr>
              <a:tr h="400051">
                <a:tc>
                  <a:txBody>
                    <a:bodyPr/>
                    <a:lstStyle/>
                    <a:p>
                      <a:pPr algn="l" fontAlgn="b"/>
                      <a:r>
                        <a:rPr lang="en-US" sz="1600" b="1" u="none" strike="noStrike">
                          <a:solidFill>
                            <a:srgbClr val="7030A0"/>
                          </a:solidFill>
                          <a:effectLst/>
                        </a:rPr>
                        <a:t>deletion</a:t>
                      </a:r>
                      <a:endParaRPr lang="en-US" sz="1600" b="1" i="0" u="none" strike="noStrike">
                        <a:solidFill>
                          <a:srgbClr val="7030A0"/>
                        </a:solidFill>
                        <a:effectLst/>
                        <a:latin typeface="Calibri"/>
                      </a:endParaRPr>
                    </a:p>
                  </a:txBody>
                  <a:tcPr marL="9525" marR="9525" marT="9525" marB="0" anchor="b"/>
                </a:tc>
                <a:tc>
                  <a:txBody>
                    <a:bodyPr/>
                    <a:lstStyle/>
                    <a:p>
                      <a:pPr algn="r" fontAlgn="b"/>
                      <a:r>
                        <a:rPr lang="en-US" sz="1600" b="1" u="none" strike="noStrike">
                          <a:solidFill>
                            <a:srgbClr val="7030A0"/>
                          </a:solidFill>
                          <a:effectLst/>
                        </a:rPr>
                        <a:t>16507</a:t>
                      </a:r>
                      <a:endParaRPr lang="en-US" sz="1600" b="1" i="0" u="none" strike="noStrike">
                        <a:solidFill>
                          <a:srgbClr val="7030A0"/>
                        </a:solidFill>
                        <a:effectLst/>
                        <a:latin typeface="Calibri"/>
                      </a:endParaRPr>
                    </a:p>
                  </a:txBody>
                  <a:tcPr marL="9525" marR="9525" marT="9525" marB="0" anchor="b"/>
                </a:tc>
                <a:tc>
                  <a:txBody>
                    <a:bodyPr/>
                    <a:lstStyle/>
                    <a:p>
                      <a:pPr algn="r" fontAlgn="b"/>
                      <a:r>
                        <a:rPr lang="en-US" sz="1600" b="1" u="none" strike="noStrike">
                          <a:solidFill>
                            <a:srgbClr val="7030A0"/>
                          </a:solidFill>
                          <a:effectLst/>
                        </a:rPr>
                        <a:t>16507</a:t>
                      </a:r>
                      <a:endParaRPr lang="en-US" sz="1600" b="1" i="0" u="none" strike="noStrike">
                        <a:solidFill>
                          <a:srgbClr val="7030A0"/>
                        </a:solidFill>
                        <a:effectLst/>
                        <a:latin typeface="Calibri"/>
                      </a:endParaRPr>
                    </a:p>
                  </a:txBody>
                  <a:tcPr marL="9525" marR="9525" marT="9525" marB="0" anchor="b"/>
                </a:tc>
                <a:tc>
                  <a:txBody>
                    <a:bodyPr/>
                    <a:lstStyle/>
                    <a:p>
                      <a:pPr algn="l" fontAlgn="b"/>
                      <a:r>
                        <a:rPr lang="en-US" sz="1600" b="1" u="none" strike="noStrike">
                          <a:solidFill>
                            <a:srgbClr val="7030A0"/>
                          </a:solidFill>
                          <a:effectLst/>
                        </a:rPr>
                        <a:t>id=16507delC</a:t>
                      </a:r>
                      <a:endParaRPr lang="en-US" sz="1600" b="1" i="0" u="none" strike="noStrike">
                        <a:solidFill>
                          <a:srgbClr val="7030A0"/>
                        </a:solidFill>
                        <a:effectLst/>
                        <a:latin typeface="Calibri"/>
                      </a:endParaRPr>
                    </a:p>
                  </a:txBody>
                  <a:tcPr marL="9525" marR="9525" marT="9525" marB="0" anchor="b"/>
                </a:tc>
                <a:tc>
                  <a:txBody>
                    <a:bodyPr/>
                    <a:lstStyle/>
                    <a:p>
                      <a:pPr algn="l" fontAlgn="b"/>
                      <a:r>
                        <a:rPr lang="en-US" sz="1600" b="1" u="none" strike="noStrike" dirty="0">
                          <a:solidFill>
                            <a:srgbClr val="7030A0"/>
                          </a:solidFill>
                          <a:effectLst/>
                        </a:rPr>
                        <a:t>coverage=97</a:t>
                      </a:r>
                      <a:endParaRPr lang="en-US" sz="1600" b="1" i="0" u="none" strike="noStrike" dirty="0">
                        <a:solidFill>
                          <a:srgbClr val="7030A0"/>
                        </a:solidFill>
                        <a:effectLst/>
                        <a:latin typeface="Calibri"/>
                      </a:endParaRPr>
                    </a:p>
                  </a:txBody>
                  <a:tcPr marL="9525" marR="9525" marT="9525" marB="0" anchor="b"/>
                </a:tc>
              </a:tr>
              <a:tr h="400051">
                <a:tc>
                  <a:txBody>
                    <a:bodyPr/>
                    <a:lstStyle/>
                    <a:p>
                      <a:pPr algn="l" fontAlgn="b"/>
                      <a:r>
                        <a:rPr lang="en-US" sz="1600" b="1" u="none" strike="noStrike">
                          <a:effectLst/>
                        </a:rPr>
                        <a:t>deletion</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b="1" u="none" strike="noStrike">
                          <a:effectLst/>
                        </a:rPr>
                        <a:t>16513</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b="1" u="none" strike="noStrike">
                          <a:effectLst/>
                        </a:rPr>
                        <a:t>16518</a:t>
                      </a:r>
                      <a:endParaRPr lang="en-US" sz="1600" b="1" i="0" u="none" strike="noStrike">
                        <a:solidFill>
                          <a:srgbClr val="000000"/>
                        </a:solidFill>
                        <a:effectLst/>
                        <a:latin typeface="Calibri"/>
                      </a:endParaRPr>
                    </a:p>
                  </a:txBody>
                  <a:tcPr marL="9525" marR="9525" marT="9525" marB="0" anchor="b"/>
                </a:tc>
                <a:tc>
                  <a:txBody>
                    <a:bodyPr/>
                    <a:lstStyle/>
                    <a:p>
                      <a:pPr algn="l" fontAlgn="b"/>
                      <a:r>
                        <a:rPr lang="en-US" sz="1600" b="1" u="none" strike="noStrike">
                          <a:effectLst/>
                        </a:rPr>
                        <a:t>id=16513delTCAGGG</a:t>
                      </a:r>
                      <a:endParaRPr lang="en-US" sz="1600" b="1" i="0" u="none" strike="noStrike">
                        <a:solidFill>
                          <a:srgbClr val="000000"/>
                        </a:solidFill>
                        <a:effectLst/>
                        <a:latin typeface="Calibri"/>
                      </a:endParaRPr>
                    </a:p>
                  </a:txBody>
                  <a:tcPr marL="9525" marR="9525" marT="9525" marB="0" anchor="b"/>
                </a:tc>
                <a:tc>
                  <a:txBody>
                    <a:bodyPr/>
                    <a:lstStyle/>
                    <a:p>
                      <a:pPr algn="l" fontAlgn="b"/>
                      <a:r>
                        <a:rPr lang="en-US" sz="1600" b="1" u="none" strike="noStrike" dirty="0">
                          <a:effectLst/>
                        </a:rPr>
                        <a:t>coverage=64</a:t>
                      </a:r>
                      <a:endParaRPr lang="en-US" sz="1600" b="1" i="0" u="none" strike="noStrike" dirty="0">
                        <a:solidFill>
                          <a:srgbClr val="000000"/>
                        </a:solidFill>
                        <a:effectLst/>
                        <a:latin typeface="Calibri"/>
                      </a:endParaRPr>
                    </a:p>
                  </a:txBody>
                  <a:tcPr marL="9525" marR="9525" marT="9525" marB="0" anchor="b"/>
                </a:tc>
              </a:tr>
              <a:tr h="400051">
                <a:tc>
                  <a:txBody>
                    <a:bodyPr/>
                    <a:lstStyle/>
                    <a:p>
                      <a:pPr algn="l" fontAlgn="b"/>
                      <a:r>
                        <a:rPr lang="en-US" sz="1600" b="1" u="none" strike="noStrike">
                          <a:effectLst/>
                        </a:rPr>
                        <a:t>deletion</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b="1" u="none" strike="noStrike">
                          <a:effectLst/>
                        </a:rPr>
                        <a:t>12</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b="1" u="none" strike="noStrike">
                          <a:effectLst/>
                        </a:rPr>
                        <a:t>12</a:t>
                      </a:r>
                      <a:endParaRPr lang="en-US" sz="1600" b="1" i="0" u="none" strike="noStrike">
                        <a:solidFill>
                          <a:srgbClr val="000000"/>
                        </a:solidFill>
                        <a:effectLst/>
                        <a:latin typeface="Calibri"/>
                      </a:endParaRPr>
                    </a:p>
                  </a:txBody>
                  <a:tcPr marL="9525" marR="9525" marT="9525" marB="0" anchor="b"/>
                </a:tc>
                <a:tc>
                  <a:txBody>
                    <a:bodyPr/>
                    <a:lstStyle/>
                    <a:p>
                      <a:pPr algn="l" fontAlgn="b"/>
                      <a:r>
                        <a:rPr lang="en-US" sz="1600" b="1" u="none" strike="noStrike">
                          <a:effectLst/>
                        </a:rPr>
                        <a:t>id=12delT</a:t>
                      </a:r>
                      <a:endParaRPr lang="en-US" sz="1600" b="1" i="0" u="none" strike="noStrike">
                        <a:solidFill>
                          <a:srgbClr val="000000"/>
                        </a:solidFill>
                        <a:effectLst/>
                        <a:latin typeface="Calibri"/>
                      </a:endParaRPr>
                    </a:p>
                  </a:txBody>
                  <a:tcPr marL="9525" marR="9525" marT="9525" marB="0" anchor="b"/>
                </a:tc>
                <a:tc>
                  <a:txBody>
                    <a:bodyPr/>
                    <a:lstStyle/>
                    <a:p>
                      <a:pPr algn="l" fontAlgn="b"/>
                      <a:r>
                        <a:rPr lang="en-US" sz="1600" b="1" u="none" strike="noStrike" dirty="0">
                          <a:effectLst/>
                        </a:rPr>
                        <a:t>coverage=100</a:t>
                      </a:r>
                      <a:endParaRPr lang="en-US" sz="1600" b="1" i="0" u="none" strike="noStrike" dirty="0">
                        <a:solidFill>
                          <a:srgbClr val="000000"/>
                        </a:solidFill>
                        <a:effectLst/>
                        <a:latin typeface="Calibri"/>
                      </a:endParaRPr>
                    </a:p>
                  </a:txBody>
                  <a:tcPr marL="9525" marR="9525" marT="9525" marB="0" anchor="b"/>
                </a:tc>
              </a:tr>
              <a:tr h="400051">
                <a:tc>
                  <a:txBody>
                    <a:bodyPr/>
                    <a:lstStyle/>
                    <a:p>
                      <a:pPr algn="l" fontAlgn="b"/>
                      <a:r>
                        <a:rPr lang="en-US" sz="1600" b="1" u="none" strike="noStrike">
                          <a:effectLst/>
                        </a:rPr>
                        <a:t>deletion</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b="1" u="none" strike="noStrike">
                          <a:effectLst/>
                        </a:rPr>
                        <a:t>17</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b="1" u="none" strike="noStrike">
                          <a:effectLst/>
                        </a:rPr>
                        <a:t>17</a:t>
                      </a:r>
                      <a:endParaRPr lang="en-US" sz="1600" b="1" i="0" u="none" strike="noStrike">
                        <a:solidFill>
                          <a:srgbClr val="000000"/>
                        </a:solidFill>
                        <a:effectLst/>
                        <a:latin typeface="Calibri"/>
                      </a:endParaRPr>
                    </a:p>
                  </a:txBody>
                  <a:tcPr marL="9525" marR="9525" marT="9525" marB="0" anchor="b"/>
                </a:tc>
                <a:tc>
                  <a:txBody>
                    <a:bodyPr/>
                    <a:lstStyle/>
                    <a:p>
                      <a:pPr algn="l" fontAlgn="b"/>
                      <a:r>
                        <a:rPr lang="en-US" sz="1600" b="1" u="none" strike="noStrike">
                          <a:effectLst/>
                        </a:rPr>
                        <a:t>id=17delC</a:t>
                      </a:r>
                      <a:endParaRPr lang="en-US" sz="1600" b="1" i="0" u="none" strike="noStrike">
                        <a:solidFill>
                          <a:srgbClr val="000000"/>
                        </a:solidFill>
                        <a:effectLst/>
                        <a:latin typeface="Calibri"/>
                      </a:endParaRPr>
                    </a:p>
                  </a:txBody>
                  <a:tcPr marL="9525" marR="9525" marT="9525" marB="0" anchor="b"/>
                </a:tc>
                <a:tc>
                  <a:txBody>
                    <a:bodyPr/>
                    <a:lstStyle/>
                    <a:p>
                      <a:pPr algn="l" fontAlgn="b"/>
                      <a:r>
                        <a:rPr lang="en-US" sz="1600" b="1" u="none" strike="noStrike" dirty="0">
                          <a:effectLst/>
                        </a:rPr>
                        <a:t>coverage=100</a:t>
                      </a:r>
                      <a:endParaRPr lang="en-US" sz="1600" b="1" i="0" u="none" strike="noStrike" dirty="0">
                        <a:solidFill>
                          <a:srgbClr val="000000"/>
                        </a:solidFill>
                        <a:effectLst/>
                        <a:latin typeface="Calibri"/>
                      </a:endParaRPr>
                    </a:p>
                  </a:txBody>
                  <a:tcPr marL="9525" marR="9525" marT="9525" marB="0" anchor="b"/>
                </a:tc>
              </a:tr>
              <a:tr h="400051">
                <a:tc>
                  <a:txBody>
                    <a:bodyPr/>
                    <a:lstStyle/>
                    <a:p>
                      <a:pPr algn="l" fontAlgn="b"/>
                      <a:endParaRPr lang="en-US" sz="1600" b="0" i="0" u="none" strike="noStrike" dirty="0">
                        <a:solidFill>
                          <a:srgbClr val="000000"/>
                        </a:solidFill>
                        <a:effectLst/>
                        <a:latin typeface="Calibri"/>
                      </a:endParaRPr>
                    </a:p>
                  </a:txBody>
                  <a:tcPr marL="9525" marR="9525" marT="9525" marB="0" anchor="b"/>
                </a:tc>
                <a:tc gridSpan="4">
                  <a:txBody>
                    <a:bodyPr/>
                    <a:lstStyle/>
                    <a:p>
                      <a:pPr algn="ctr" fontAlgn="b"/>
                      <a:r>
                        <a:rPr lang="en-US" sz="1600" u="none" strike="noStrike" dirty="0">
                          <a:effectLst/>
                        </a:rPr>
                        <a:t>Unique to </a:t>
                      </a:r>
                      <a:r>
                        <a:rPr lang="en-US" sz="1600" b="1" u="none" strike="noStrike" dirty="0">
                          <a:solidFill>
                            <a:srgbClr val="00B050"/>
                          </a:solidFill>
                          <a:effectLst/>
                        </a:rPr>
                        <a:t>HEK_0</a:t>
                      </a:r>
                      <a:endParaRPr lang="en-US" sz="1600" b="1" i="0" u="none" strike="noStrike" dirty="0">
                        <a:solidFill>
                          <a:srgbClr val="00B05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r>
              <a:tr h="400051">
                <a:tc>
                  <a:txBody>
                    <a:bodyPr/>
                    <a:lstStyle/>
                    <a:p>
                      <a:pPr algn="l" fontAlgn="b"/>
                      <a:r>
                        <a:rPr lang="en-US" sz="1600" b="1" u="none" strike="noStrike">
                          <a:solidFill>
                            <a:srgbClr val="00B050"/>
                          </a:solidFill>
                          <a:effectLst/>
                        </a:rPr>
                        <a:t>substitution</a:t>
                      </a:r>
                      <a:endParaRPr lang="en-US" sz="1600" b="1" i="0" u="none" strike="noStrike">
                        <a:solidFill>
                          <a:srgbClr val="00B050"/>
                        </a:solidFill>
                        <a:effectLst/>
                        <a:latin typeface="Calibri"/>
                      </a:endParaRPr>
                    </a:p>
                  </a:txBody>
                  <a:tcPr marL="9525" marR="9525" marT="9525" marB="0" anchor="b"/>
                </a:tc>
                <a:tc>
                  <a:txBody>
                    <a:bodyPr/>
                    <a:lstStyle/>
                    <a:p>
                      <a:pPr algn="r" fontAlgn="b"/>
                      <a:r>
                        <a:rPr lang="en-US" sz="1600" b="1" u="none" strike="noStrike">
                          <a:solidFill>
                            <a:srgbClr val="00B050"/>
                          </a:solidFill>
                          <a:effectLst/>
                        </a:rPr>
                        <a:t>16504</a:t>
                      </a:r>
                      <a:endParaRPr lang="en-US" sz="1600" b="1" i="0" u="none" strike="noStrike">
                        <a:solidFill>
                          <a:srgbClr val="00B050"/>
                        </a:solidFill>
                        <a:effectLst/>
                        <a:latin typeface="Calibri"/>
                      </a:endParaRPr>
                    </a:p>
                  </a:txBody>
                  <a:tcPr marL="9525" marR="9525" marT="9525" marB="0" anchor="b"/>
                </a:tc>
                <a:tc>
                  <a:txBody>
                    <a:bodyPr/>
                    <a:lstStyle/>
                    <a:p>
                      <a:pPr algn="r" fontAlgn="b"/>
                      <a:r>
                        <a:rPr lang="en-US" sz="1600" b="1" u="none" strike="noStrike">
                          <a:solidFill>
                            <a:srgbClr val="00B050"/>
                          </a:solidFill>
                          <a:effectLst/>
                        </a:rPr>
                        <a:t>16504</a:t>
                      </a:r>
                      <a:endParaRPr lang="en-US" sz="1600" b="1" i="0" u="none" strike="noStrike">
                        <a:solidFill>
                          <a:srgbClr val="00B050"/>
                        </a:solidFill>
                        <a:effectLst/>
                        <a:latin typeface="Calibri"/>
                      </a:endParaRPr>
                    </a:p>
                  </a:txBody>
                  <a:tcPr marL="9525" marR="9525" marT="9525" marB="0" anchor="b"/>
                </a:tc>
                <a:tc>
                  <a:txBody>
                    <a:bodyPr/>
                    <a:lstStyle/>
                    <a:p>
                      <a:pPr algn="l" fontAlgn="b"/>
                      <a:r>
                        <a:rPr lang="en-US" sz="1600" b="1" u="none" strike="noStrike">
                          <a:solidFill>
                            <a:srgbClr val="00B050"/>
                          </a:solidFill>
                          <a:effectLst/>
                        </a:rPr>
                        <a:t>id=16504G&gt;C</a:t>
                      </a:r>
                      <a:endParaRPr lang="en-US" sz="1600" b="1" i="0" u="none" strike="noStrike">
                        <a:solidFill>
                          <a:srgbClr val="00B050"/>
                        </a:solidFill>
                        <a:effectLst/>
                        <a:latin typeface="Calibri"/>
                      </a:endParaRPr>
                    </a:p>
                  </a:txBody>
                  <a:tcPr marL="9525" marR="9525" marT="9525" marB="0" anchor="b"/>
                </a:tc>
                <a:tc>
                  <a:txBody>
                    <a:bodyPr/>
                    <a:lstStyle/>
                    <a:p>
                      <a:pPr algn="l" fontAlgn="b"/>
                      <a:r>
                        <a:rPr lang="en-US" sz="1600" b="1" u="none" strike="noStrike" dirty="0">
                          <a:solidFill>
                            <a:srgbClr val="00B050"/>
                          </a:solidFill>
                          <a:effectLst/>
                        </a:rPr>
                        <a:t>coverage=100</a:t>
                      </a:r>
                      <a:endParaRPr lang="en-US" sz="1600" b="1" i="0" u="none" strike="noStrike" dirty="0">
                        <a:solidFill>
                          <a:srgbClr val="00B050"/>
                        </a:solidFill>
                        <a:effectLst/>
                        <a:latin typeface="Calibri"/>
                      </a:endParaRPr>
                    </a:p>
                  </a:txBody>
                  <a:tcPr marL="9525" marR="9525" marT="9525" marB="0" anchor="b"/>
                </a:tc>
              </a:tr>
              <a:tr h="400051">
                <a:tc>
                  <a:txBody>
                    <a:bodyPr/>
                    <a:lstStyle/>
                    <a:p>
                      <a:pPr algn="l" fontAlgn="b"/>
                      <a:r>
                        <a:rPr lang="en-US" sz="1600" u="none" strike="noStrike">
                          <a:effectLst/>
                        </a:rPr>
                        <a:t>deletion</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16510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16511</a:t>
                      </a:r>
                      <a:endParaRPr lang="en-US" sz="1600" b="0" i="0" u="none" strike="noStrike">
                        <a:solidFill>
                          <a:srgbClr val="000000"/>
                        </a:solidFill>
                        <a:effectLst/>
                        <a:latin typeface="Calibri"/>
                      </a:endParaRPr>
                    </a:p>
                  </a:txBody>
                  <a:tcPr marL="9525" marR="9525" marT="9525" marB="0" anchor="b"/>
                </a:tc>
                <a:tc>
                  <a:txBody>
                    <a:bodyPr/>
                    <a:lstStyle/>
                    <a:p>
                      <a:pPr algn="l" fontAlgn="b"/>
                      <a:r>
                        <a:rPr lang="en-US" sz="1600" u="none" strike="noStrike">
                          <a:effectLst/>
                        </a:rPr>
                        <a:t>id=16510delAC</a:t>
                      </a:r>
                      <a:endParaRPr lang="en-US" sz="1600" b="0" i="0" u="none" strike="noStrike">
                        <a:solidFill>
                          <a:srgbClr val="000000"/>
                        </a:solidFill>
                        <a:effectLst/>
                        <a:latin typeface="Calibri"/>
                      </a:endParaRPr>
                    </a:p>
                  </a:txBody>
                  <a:tcPr marL="9525" marR="9525" marT="9525" marB="0" anchor="b"/>
                </a:tc>
                <a:tc>
                  <a:txBody>
                    <a:bodyPr/>
                    <a:lstStyle/>
                    <a:p>
                      <a:pPr algn="l" fontAlgn="b"/>
                      <a:r>
                        <a:rPr lang="en-US" sz="1600" u="none" strike="noStrike">
                          <a:effectLst/>
                        </a:rPr>
                        <a:t>coverage=78</a:t>
                      </a:r>
                      <a:endParaRPr lang="en-US" sz="1600" b="0" i="0" u="none" strike="noStrike">
                        <a:solidFill>
                          <a:srgbClr val="000000"/>
                        </a:solidFill>
                        <a:effectLst/>
                        <a:latin typeface="Calibri"/>
                      </a:endParaRPr>
                    </a:p>
                  </a:txBody>
                  <a:tcPr marL="9525" marR="9525" marT="9525" marB="0" anchor="b"/>
                </a:tc>
              </a:tr>
              <a:tr h="400051">
                <a:tc>
                  <a:txBody>
                    <a:bodyPr/>
                    <a:lstStyle/>
                    <a:p>
                      <a:pPr algn="l" fontAlgn="b"/>
                      <a:r>
                        <a:rPr lang="en-US" sz="1600" u="none" strike="noStrike">
                          <a:effectLst/>
                        </a:rPr>
                        <a:t>substitution</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16512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16512</a:t>
                      </a:r>
                      <a:endParaRPr lang="en-US" sz="1600" b="0" i="0" u="none" strike="noStrike">
                        <a:solidFill>
                          <a:srgbClr val="000000"/>
                        </a:solidFill>
                        <a:effectLst/>
                        <a:latin typeface="Calibri"/>
                      </a:endParaRPr>
                    </a:p>
                  </a:txBody>
                  <a:tcPr marL="9525" marR="9525" marT="9525" marB="0" anchor="b"/>
                </a:tc>
                <a:tc>
                  <a:txBody>
                    <a:bodyPr/>
                    <a:lstStyle/>
                    <a:p>
                      <a:pPr algn="l" fontAlgn="b"/>
                      <a:r>
                        <a:rPr lang="en-US" sz="1600" u="none" strike="noStrike">
                          <a:effectLst/>
                        </a:rPr>
                        <a:t>id=16512T&gt;G</a:t>
                      </a:r>
                      <a:endParaRPr lang="en-US" sz="1600" b="0" i="0" u="none" strike="noStrike">
                        <a:solidFill>
                          <a:srgbClr val="000000"/>
                        </a:solidFill>
                        <a:effectLst/>
                        <a:latin typeface="Calibri"/>
                      </a:endParaRPr>
                    </a:p>
                  </a:txBody>
                  <a:tcPr marL="9525" marR="9525" marT="9525" marB="0" anchor="b"/>
                </a:tc>
                <a:tc>
                  <a:txBody>
                    <a:bodyPr/>
                    <a:lstStyle/>
                    <a:p>
                      <a:pPr algn="l" fontAlgn="b"/>
                      <a:r>
                        <a:rPr lang="en-US" sz="1600" u="none" strike="noStrike">
                          <a:effectLst/>
                        </a:rPr>
                        <a:t>coverage=70</a:t>
                      </a:r>
                      <a:endParaRPr lang="en-US" sz="1600" b="0" i="0" u="none" strike="noStrike">
                        <a:solidFill>
                          <a:srgbClr val="000000"/>
                        </a:solidFill>
                        <a:effectLst/>
                        <a:latin typeface="Calibri"/>
                      </a:endParaRPr>
                    </a:p>
                  </a:txBody>
                  <a:tcPr marL="9525" marR="9525" marT="9525" marB="0" anchor="b"/>
                </a:tc>
              </a:tr>
              <a:tr h="400051">
                <a:tc>
                  <a:txBody>
                    <a:bodyPr/>
                    <a:lstStyle/>
                    <a:p>
                      <a:pPr algn="l" fontAlgn="b"/>
                      <a:endParaRPr lang="en-US" sz="1600" b="0" i="0" u="none" strike="noStrike">
                        <a:solidFill>
                          <a:srgbClr val="000000"/>
                        </a:solidFill>
                        <a:effectLst/>
                        <a:latin typeface="Calibri"/>
                      </a:endParaRPr>
                    </a:p>
                  </a:txBody>
                  <a:tcPr marL="9525" marR="9525" marT="9525" marB="0" anchor="b"/>
                </a:tc>
                <a:tc gridSpan="4">
                  <a:txBody>
                    <a:bodyPr/>
                    <a:lstStyle/>
                    <a:p>
                      <a:pPr algn="ctr" fontAlgn="b"/>
                      <a:r>
                        <a:rPr lang="en-US" sz="1600" u="none" strike="noStrike" dirty="0">
                          <a:effectLst/>
                        </a:rPr>
                        <a:t>Unique to </a:t>
                      </a:r>
                      <a:r>
                        <a:rPr lang="en-US" sz="1600" b="1" u="none" strike="noStrike" dirty="0">
                          <a:solidFill>
                            <a:srgbClr val="FF0000"/>
                          </a:solidFill>
                          <a:effectLst/>
                        </a:rPr>
                        <a:t>HEK_9</a:t>
                      </a:r>
                      <a:endParaRPr lang="en-US" sz="1600" b="1" i="0" u="none" strike="noStrike" dirty="0">
                        <a:solidFill>
                          <a:srgbClr val="FF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r>
              <a:tr h="400051">
                <a:tc>
                  <a:txBody>
                    <a:bodyPr/>
                    <a:lstStyle/>
                    <a:p>
                      <a:pPr algn="l" fontAlgn="b"/>
                      <a:r>
                        <a:rPr lang="en-US" sz="1600" u="none" strike="noStrike">
                          <a:solidFill>
                            <a:srgbClr val="FF0000"/>
                          </a:solidFill>
                          <a:effectLst/>
                        </a:rPr>
                        <a:t>substitution</a:t>
                      </a:r>
                      <a:endParaRPr lang="en-US" sz="1600" b="0" i="0" u="none" strike="noStrike">
                        <a:solidFill>
                          <a:srgbClr val="FF0000"/>
                        </a:solidFill>
                        <a:effectLst/>
                        <a:latin typeface="Calibri"/>
                      </a:endParaRPr>
                    </a:p>
                  </a:txBody>
                  <a:tcPr marL="9525" marR="9525" marT="9525" marB="0" anchor="b"/>
                </a:tc>
                <a:tc>
                  <a:txBody>
                    <a:bodyPr/>
                    <a:lstStyle/>
                    <a:p>
                      <a:pPr algn="r" fontAlgn="b"/>
                      <a:r>
                        <a:rPr lang="en-US" sz="1600" u="none" strike="noStrike">
                          <a:solidFill>
                            <a:srgbClr val="FF0000"/>
                          </a:solidFill>
                          <a:effectLst/>
                        </a:rPr>
                        <a:t>16505</a:t>
                      </a:r>
                      <a:endParaRPr lang="en-US" sz="1600" b="0" i="0" u="none" strike="noStrike">
                        <a:solidFill>
                          <a:srgbClr val="FF0000"/>
                        </a:solidFill>
                        <a:effectLst/>
                        <a:latin typeface="Calibri"/>
                      </a:endParaRPr>
                    </a:p>
                  </a:txBody>
                  <a:tcPr marL="9525" marR="9525" marT="9525" marB="0" anchor="b"/>
                </a:tc>
                <a:tc>
                  <a:txBody>
                    <a:bodyPr/>
                    <a:lstStyle/>
                    <a:p>
                      <a:pPr algn="r" fontAlgn="b"/>
                      <a:r>
                        <a:rPr lang="en-US" sz="1600" u="none" strike="noStrike">
                          <a:solidFill>
                            <a:srgbClr val="FF0000"/>
                          </a:solidFill>
                          <a:effectLst/>
                        </a:rPr>
                        <a:t>16505</a:t>
                      </a:r>
                      <a:endParaRPr lang="en-US" sz="1600" b="0" i="0" u="none" strike="noStrike">
                        <a:solidFill>
                          <a:srgbClr val="FF0000"/>
                        </a:solidFill>
                        <a:effectLst/>
                        <a:latin typeface="Calibri"/>
                      </a:endParaRPr>
                    </a:p>
                  </a:txBody>
                  <a:tcPr marL="9525" marR="9525" marT="9525" marB="0" anchor="b"/>
                </a:tc>
                <a:tc>
                  <a:txBody>
                    <a:bodyPr/>
                    <a:lstStyle/>
                    <a:p>
                      <a:pPr algn="l" fontAlgn="b"/>
                      <a:r>
                        <a:rPr lang="en-US" sz="1600" u="none" strike="noStrike">
                          <a:solidFill>
                            <a:srgbClr val="FF0000"/>
                          </a:solidFill>
                          <a:effectLst/>
                        </a:rPr>
                        <a:t>id=16505T&gt;C</a:t>
                      </a:r>
                      <a:endParaRPr lang="en-US" sz="1600" b="0" i="0" u="none" strike="noStrike">
                        <a:solidFill>
                          <a:srgbClr val="FF0000"/>
                        </a:solidFill>
                        <a:effectLst/>
                        <a:latin typeface="Calibri"/>
                      </a:endParaRPr>
                    </a:p>
                  </a:txBody>
                  <a:tcPr marL="9525" marR="9525" marT="9525" marB="0" anchor="b"/>
                </a:tc>
                <a:tc>
                  <a:txBody>
                    <a:bodyPr/>
                    <a:lstStyle/>
                    <a:p>
                      <a:pPr algn="l" fontAlgn="b"/>
                      <a:r>
                        <a:rPr lang="en-US" sz="1600" u="none" strike="noStrike" dirty="0">
                          <a:solidFill>
                            <a:srgbClr val="FF0000"/>
                          </a:solidFill>
                          <a:effectLst/>
                        </a:rPr>
                        <a:t>coverage=100</a:t>
                      </a:r>
                      <a:endParaRPr lang="en-US" sz="1600" b="0" i="0" u="none" strike="noStrike" dirty="0">
                        <a:solidFill>
                          <a:srgbClr val="FF0000"/>
                        </a:solidFill>
                        <a:effectLst/>
                        <a:latin typeface="Calibri"/>
                      </a:endParaRPr>
                    </a:p>
                  </a:txBody>
                  <a:tcPr marL="9525" marR="9525" marT="9525" marB="0" anchor="b"/>
                </a:tc>
              </a:tr>
              <a:tr h="400051">
                <a:tc>
                  <a:txBody>
                    <a:bodyPr/>
                    <a:lstStyle/>
                    <a:p>
                      <a:pPr algn="l" fontAlgn="b"/>
                      <a:endParaRPr lang="en-US" sz="1600" b="0" i="0" u="none" strike="noStrike">
                        <a:solidFill>
                          <a:srgbClr val="000000"/>
                        </a:solidFill>
                        <a:effectLst/>
                        <a:latin typeface="Calibri"/>
                      </a:endParaRPr>
                    </a:p>
                  </a:txBody>
                  <a:tcPr marL="9525" marR="9525" marT="9525" marB="0" anchor="b"/>
                </a:tc>
                <a:tc gridSpan="4">
                  <a:txBody>
                    <a:bodyPr/>
                    <a:lstStyle/>
                    <a:p>
                      <a:pPr algn="ctr" fontAlgn="b"/>
                      <a:r>
                        <a:rPr lang="en-US" sz="1600" u="none" strike="noStrike" dirty="0">
                          <a:effectLst/>
                        </a:rPr>
                        <a:t>Unique to </a:t>
                      </a:r>
                      <a:r>
                        <a:rPr lang="en-US" sz="1600" b="1" u="none" strike="noStrike" dirty="0">
                          <a:solidFill>
                            <a:srgbClr val="FF0000"/>
                          </a:solidFill>
                          <a:effectLst/>
                        </a:rPr>
                        <a:t>WT_9</a:t>
                      </a:r>
                      <a:endParaRPr lang="en-US" sz="1600" b="1" i="0" u="none" strike="noStrike" dirty="0">
                        <a:solidFill>
                          <a:srgbClr val="FF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r>
              <a:tr h="400051">
                <a:tc>
                  <a:txBody>
                    <a:bodyPr/>
                    <a:lstStyle/>
                    <a:p>
                      <a:pPr algn="l" fontAlgn="b"/>
                      <a:r>
                        <a:rPr lang="en-US" sz="1600" u="none" strike="noStrike">
                          <a:solidFill>
                            <a:srgbClr val="FF0000"/>
                          </a:solidFill>
                          <a:effectLst/>
                        </a:rPr>
                        <a:t>substitution</a:t>
                      </a:r>
                      <a:endParaRPr lang="en-US" sz="1600" b="0" i="0" u="none" strike="noStrike">
                        <a:solidFill>
                          <a:srgbClr val="FF0000"/>
                        </a:solidFill>
                        <a:effectLst/>
                        <a:latin typeface="Calibri"/>
                      </a:endParaRPr>
                    </a:p>
                  </a:txBody>
                  <a:tcPr marL="9525" marR="9525" marT="9525" marB="0" anchor="b"/>
                </a:tc>
                <a:tc>
                  <a:txBody>
                    <a:bodyPr/>
                    <a:lstStyle/>
                    <a:p>
                      <a:pPr algn="r" fontAlgn="b"/>
                      <a:r>
                        <a:rPr lang="en-US" sz="1600" u="none" strike="noStrike">
                          <a:solidFill>
                            <a:srgbClr val="FF0000"/>
                          </a:solidFill>
                          <a:effectLst/>
                        </a:rPr>
                        <a:t>16505</a:t>
                      </a:r>
                      <a:endParaRPr lang="en-US" sz="1600" b="0" i="0" u="none" strike="noStrike">
                        <a:solidFill>
                          <a:srgbClr val="FF0000"/>
                        </a:solidFill>
                        <a:effectLst/>
                        <a:latin typeface="Calibri"/>
                      </a:endParaRPr>
                    </a:p>
                  </a:txBody>
                  <a:tcPr marL="9525" marR="9525" marT="9525" marB="0" anchor="b"/>
                </a:tc>
                <a:tc>
                  <a:txBody>
                    <a:bodyPr/>
                    <a:lstStyle/>
                    <a:p>
                      <a:pPr algn="r" fontAlgn="b"/>
                      <a:r>
                        <a:rPr lang="en-US" sz="1600" u="none" strike="noStrike">
                          <a:solidFill>
                            <a:srgbClr val="FF0000"/>
                          </a:solidFill>
                          <a:effectLst/>
                        </a:rPr>
                        <a:t>16505</a:t>
                      </a:r>
                      <a:endParaRPr lang="en-US" sz="1600" b="0" i="0" u="none" strike="noStrike">
                        <a:solidFill>
                          <a:srgbClr val="FF0000"/>
                        </a:solidFill>
                        <a:effectLst/>
                        <a:latin typeface="Calibri"/>
                      </a:endParaRPr>
                    </a:p>
                  </a:txBody>
                  <a:tcPr marL="9525" marR="9525" marT="9525" marB="0" anchor="b"/>
                </a:tc>
                <a:tc>
                  <a:txBody>
                    <a:bodyPr/>
                    <a:lstStyle/>
                    <a:p>
                      <a:pPr algn="l" fontAlgn="b"/>
                      <a:r>
                        <a:rPr lang="en-US" sz="1600" u="none" strike="noStrike">
                          <a:solidFill>
                            <a:srgbClr val="FF0000"/>
                          </a:solidFill>
                          <a:effectLst/>
                        </a:rPr>
                        <a:t>id=16505T&gt;C</a:t>
                      </a:r>
                      <a:endParaRPr lang="en-US" sz="1600" b="0" i="0" u="none" strike="noStrike">
                        <a:solidFill>
                          <a:srgbClr val="FF0000"/>
                        </a:solidFill>
                        <a:effectLst/>
                        <a:latin typeface="Calibri"/>
                      </a:endParaRPr>
                    </a:p>
                  </a:txBody>
                  <a:tcPr marL="9525" marR="9525" marT="9525" marB="0" anchor="b"/>
                </a:tc>
                <a:tc>
                  <a:txBody>
                    <a:bodyPr/>
                    <a:lstStyle/>
                    <a:p>
                      <a:pPr algn="l" fontAlgn="b"/>
                      <a:r>
                        <a:rPr lang="en-US" sz="1600" u="none" strike="noStrike" dirty="0">
                          <a:solidFill>
                            <a:srgbClr val="FF0000"/>
                          </a:solidFill>
                          <a:effectLst/>
                        </a:rPr>
                        <a:t>coverage=100</a:t>
                      </a:r>
                      <a:endParaRPr lang="en-US" sz="1600" b="0" i="0" u="none" strike="noStrike" dirty="0">
                        <a:solidFill>
                          <a:srgbClr val="FF0000"/>
                        </a:solidFill>
                        <a:effectLst/>
                        <a:latin typeface="Calibri"/>
                      </a:endParaRPr>
                    </a:p>
                  </a:txBody>
                  <a:tcPr marL="9525" marR="9525" marT="9525" marB="0" anchor="b"/>
                </a:tc>
              </a:tr>
              <a:tr h="400051">
                <a:tc>
                  <a:txBody>
                    <a:bodyPr/>
                    <a:lstStyle/>
                    <a:p>
                      <a:pPr algn="l" fontAlgn="b"/>
                      <a:r>
                        <a:rPr lang="en-US" sz="1600" b="1" u="none" strike="noStrike">
                          <a:solidFill>
                            <a:srgbClr val="7030A0"/>
                          </a:solidFill>
                          <a:effectLst/>
                        </a:rPr>
                        <a:t>deletion</a:t>
                      </a:r>
                      <a:endParaRPr lang="en-US" sz="1600" b="1" i="0" u="none" strike="noStrike">
                        <a:solidFill>
                          <a:srgbClr val="7030A0"/>
                        </a:solidFill>
                        <a:effectLst/>
                        <a:latin typeface="Calibri"/>
                      </a:endParaRPr>
                    </a:p>
                  </a:txBody>
                  <a:tcPr marL="9525" marR="9525" marT="9525" marB="0" anchor="b"/>
                </a:tc>
                <a:tc>
                  <a:txBody>
                    <a:bodyPr/>
                    <a:lstStyle/>
                    <a:p>
                      <a:pPr algn="r" fontAlgn="b"/>
                      <a:r>
                        <a:rPr lang="en-US" sz="1600" b="1" u="none" strike="noStrike">
                          <a:solidFill>
                            <a:srgbClr val="7030A0"/>
                          </a:solidFill>
                          <a:effectLst/>
                        </a:rPr>
                        <a:t>16507</a:t>
                      </a:r>
                      <a:endParaRPr lang="en-US" sz="1600" b="1" i="0" u="none" strike="noStrike">
                        <a:solidFill>
                          <a:srgbClr val="7030A0"/>
                        </a:solidFill>
                        <a:effectLst/>
                        <a:latin typeface="Calibri"/>
                      </a:endParaRPr>
                    </a:p>
                  </a:txBody>
                  <a:tcPr marL="9525" marR="9525" marT="9525" marB="0" anchor="b"/>
                </a:tc>
                <a:tc>
                  <a:txBody>
                    <a:bodyPr/>
                    <a:lstStyle/>
                    <a:p>
                      <a:pPr algn="r" fontAlgn="b"/>
                      <a:r>
                        <a:rPr lang="en-US" sz="1600" b="1" u="none" strike="noStrike">
                          <a:solidFill>
                            <a:srgbClr val="7030A0"/>
                          </a:solidFill>
                          <a:effectLst/>
                        </a:rPr>
                        <a:t>16507</a:t>
                      </a:r>
                      <a:endParaRPr lang="en-US" sz="1600" b="1" i="0" u="none" strike="noStrike">
                        <a:solidFill>
                          <a:srgbClr val="7030A0"/>
                        </a:solidFill>
                        <a:effectLst/>
                        <a:latin typeface="Calibri"/>
                      </a:endParaRPr>
                    </a:p>
                  </a:txBody>
                  <a:tcPr marL="9525" marR="9525" marT="9525" marB="0" anchor="b"/>
                </a:tc>
                <a:tc>
                  <a:txBody>
                    <a:bodyPr/>
                    <a:lstStyle/>
                    <a:p>
                      <a:pPr algn="l" fontAlgn="b"/>
                      <a:r>
                        <a:rPr lang="en-US" sz="1600" b="1" u="none" strike="noStrike">
                          <a:solidFill>
                            <a:srgbClr val="7030A0"/>
                          </a:solidFill>
                          <a:effectLst/>
                        </a:rPr>
                        <a:t>id=16507delC</a:t>
                      </a:r>
                      <a:endParaRPr lang="en-US" sz="1600" b="1" i="0" u="none" strike="noStrike">
                        <a:solidFill>
                          <a:srgbClr val="7030A0"/>
                        </a:solidFill>
                        <a:effectLst/>
                        <a:latin typeface="Calibri"/>
                      </a:endParaRPr>
                    </a:p>
                  </a:txBody>
                  <a:tcPr marL="9525" marR="9525" marT="9525" marB="0" anchor="b"/>
                </a:tc>
                <a:tc>
                  <a:txBody>
                    <a:bodyPr/>
                    <a:lstStyle/>
                    <a:p>
                      <a:pPr algn="l" fontAlgn="b"/>
                      <a:r>
                        <a:rPr lang="en-US" sz="1600" b="1" u="none" strike="noStrike" dirty="0">
                          <a:solidFill>
                            <a:srgbClr val="7030A0"/>
                          </a:solidFill>
                          <a:effectLst/>
                        </a:rPr>
                        <a:t>coverage=91</a:t>
                      </a:r>
                      <a:endParaRPr lang="en-US" sz="1600" b="1" i="0" u="none" strike="noStrike" dirty="0">
                        <a:solidFill>
                          <a:srgbClr val="7030A0"/>
                        </a:solidFill>
                        <a:effectLst/>
                        <a:latin typeface="Calibri"/>
                      </a:endParaRPr>
                    </a:p>
                  </a:txBody>
                  <a:tcPr marL="9525" marR="9525" marT="9525" marB="0" anchor="b"/>
                </a:tc>
              </a:tr>
            </a:tbl>
          </a:graphicData>
        </a:graphic>
      </p:graphicFrame>
      <p:sp>
        <p:nvSpPr>
          <p:cNvPr id="2" name="Rectangle 1"/>
          <p:cNvSpPr/>
          <p:nvPr/>
        </p:nvSpPr>
        <p:spPr>
          <a:xfrm>
            <a:off x="105696" y="2239296"/>
            <a:ext cx="76962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45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Illumina</a:t>
            </a:r>
            <a:r>
              <a:rPr lang="en-US" dirty="0" smtClean="0"/>
              <a:t> sequence analysis overview</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Data quality assessed with </a:t>
            </a:r>
            <a:r>
              <a:rPr lang="en-US" dirty="0" err="1" smtClean="0"/>
              <a:t>FastQC</a:t>
            </a:r>
            <a:endParaRPr lang="en-US" dirty="0"/>
          </a:p>
          <a:p>
            <a:r>
              <a:rPr lang="en-US" dirty="0" smtClean="0"/>
              <a:t>Short reads were aligned to</a:t>
            </a:r>
          </a:p>
          <a:p>
            <a:pPr lvl="1"/>
            <a:r>
              <a:rPr lang="en-US" dirty="0" smtClean="0"/>
              <a:t>Human mitochondria genome</a:t>
            </a:r>
          </a:p>
          <a:p>
            <a:pPr lvl="1"/>
            <a:r>
              <a:rPr lang="en-US" dirty="0" smtClean="0"/>
              <a:t>With Botie2 (aligner)</a:t>
            </a:r>
          </a:p>
          <a:p>
            <a:r>
              <a:rPr lang="en-US" dirty="0" smtClean="0"/>
              <a:t>Alignment was analyzed with </a:t>
            </a:r>
            <a:r>
              <a:rPr lang="en-US" dirty="0" err="1" smtClean="0"/>
              <a:t>samtools</a:t>
            </a:r>
            <a:endParaRPr lang="en-US" dirty="0" smtClean="0"/>
          </a:p>
          <a:p>
            <a:pPr lvl="1"/>
            <a:r>
              <a:rPr lang="en-US" dirty="0" smtClean="0"/>
              <a:t>Indexed </a:t>
            </a:r>
            <a:r>
              <a:rPr lang="en-US" dirty="0" err="1" smtClean="0"/>
              <a:t>mito</a:t>
            </a:r>
            <a:r>
              <a:rPr lang="en-US" dirty="0" smtClean="0"/>
              <a:t>-genome</a:t>
            </a:r>
          </a:p>
          <a:p>
            <a:pPr lvl="1"/>
            <a:r>
              <a:rPr lang="en-US" dirty="0" smtClean="0"/>
              <a:t>Sorted Sam/bam file</a:t>
            </a:r>
          </a:p>
          <a:p>
            <a:pPr lvl="1"/>
            <a:r>
              <a:rPr lang="en-US" dirty="0" smtClean="0"/>
              <a:t>Created pileup files </a:t>
            </a:r>
          </a:p>
          <a:p>
            <a:r>
              <a:rPr lang="en-US" dirty="0" smtClean="0"/>
              <a:t>Variant calling</a:t>
            </a:r>
          </a:p>
          <a:p>
            <a:pPr lvl="1"/>
            <a:r>
              <a:rPr lang="en-US" dirty="0" err="1" smtClean="0"/>
              <a:t>VarScan</a:t>
            </a:r>
            <a:endParaRPr lang="en-US" dirty="0" smtClean="0"/>
          </a:p>
          <a:p>
            <a:pPr lvl="1"/>
            <a:r>
              <a:rPr lang="en-US" dirty="0" err="1" smtClean="0"/>
              <a:t>Pvalue</a:t>
            </a:r>
            <a:r>
              <a:rPr lang="en-US" dirty="0" smtClean="0"/>
              <a:t> (FET) &lt; 0.01</a:t>
            </a:r>
            <a:endParaRPr lang="en-US" dirty="0"/>
          </a:p>
        </p:txBody>
      </p:sp>
    </p:spTree>
    <p:extLst>
      <p:ext uri="{BB962C8B-B14F-4D97-AF65-F5344CB8AC3E}">
        <p14:creationId xmlns:p14="http://schemas.microsoft.com/office/powerpoint/2010/main" val="1495370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57" y="1828800"/>
            <a:ext cx="8115300"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Variants (SNV) in G451E -- </a:t>
            </a:r>
            <a:r>
              <a:rPr lang="en-US" dirty="0" err="1" smtClean="0"/>
              <a:t>Illumina</a:t>
            </a:r>
            <a:endParaRPr lang="en-US" dirty="0"/>
          </a:p>
        </p:txBody>
      </p:sp>
    </p:spTree>
    <p:extLst>
      <p:ext uri="{BB962C8B-B14F-4D97-AF65-F5344CB8AC3E}">
        <p14:creationId xmlns:p14="http://schemas.microsoft.com/office/powerpoint/2010/main" val="31283834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smtClean="0"/>
              <a:t>Variants across samples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90" y="0"/>
            <a:ext cx="6863110" cy="6852897"/>
          </a:xfrm>
          <a:prstGeom prst="rect">
            <a:avLst/>
          </a:prstGeom>
        </p:spPr>
      </p:pic>
      <p:sp>
        <p:nvSpPr>
          <p:cNvPr id="6" name="TextBox 5"/>
          <p:cNvSpPr txBox="1"/>
          <p:nvPr/>
        </p:nvSpPr>
        <p:spPr>
          <a:xfrm>
            <a:off x="1258137" y="6099548"/>
            <a:ext cx="6680611" cy="707886"/>
          </a:xfrm>
          <a:prstGeom prst="rect">
            <a:avLst/>
          </a:prstGeom>
          <a:noFill/>
        </p:spPr>
        <p:txBody>
          <a:bodyPr wrap="none" rtlCol="0">
            <a:spAutoFit/>
          </a:bodyPr>
          <a:lstStyle/>
          <a:p>
            <a:r>
              <a:rPr lang="en-US" sz="4000" dirty="0" smtClean="0"/>
              <a:t>Variants across all four samples</a:t>
            </a:r>
            <a:endParaRPr lang="en-US" sz="4000" dirty="0"/>
          </a:p>
        </p:txBody>
      </p:sp>
    </p:spTree>
    <p:extLst>
      <p:ext uri="{BB962C8B-B14F-4D97-AF65-F5344CB8AC3E}">
        <p14:creationId xmlns:p14="http://schemas.microsoft.com/office/powerpoint/2010/main" val="34867900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84302543"/>
              </p:ext>
            </p:extLst>
          </p:nvPr>
        </p:nvGraphicFramePr>
        <p:xfrm>
          <a:off x="152398" y="1166814"/>
          <a:ext cx="8839201" cy="5614980"/>
        </p:xfrm>
        <a:graphic>
          <a:graphicData uri="http://schemas.openxmlformats.org/drawingml/2006/table">
            <a:tbl>
              <a:tblPr>
                <a:tableStyleId>{5C22544A-7EE6-4342-B048-85BDC9FD1C3A}</a:tableStyleId>
              </a:tblPr>
              <a:tblGrid>
                <a:gridCol w="1896442"/>
                <a:gridCol w="568933"/>
                <a:gridCol w="462258"/>
                <a:gridCol w="408921"/>
                <a:gridCol w="2302400"/>
                <a:gridCol w="1066749"/>
                <a:gridCol w="1066749"/>
                <a:gridCol w="1066749"/>
              </a:tblGrid>
              <a:tr h="193620">
                <a:tc>
                  <a:txBody>
                    <a:bodyPr/>
                    <a:lstStyle/>
                    <a:p>
                      <a:pPr algn="l" fontAlgn="b"/>
                      <a:endParaRPr lang="en-US" sz="1050" b="0" i="0" u="none" strike="noStrike" dirty="0">
                        <a:solidFill>
                          <a:srgbClr val="000000"/>
                        </a:solidFill>
                        <a:effectLst/>
                        <a:latin typeface="Calibri"/>
                      </a:endParaRPr>
                    </a:p>
                  </a:txBody>
                  <a:tcPr marL="7803" marR="7803" marT="7803" marB="0" anchor="b"/>
                </a:tc>
                <a:tc gridSpan="5">
                  <a:txBody>
                    <a:bodyPr/>
                    <a:lstStyle/>
                    <a:p>
                      <a:pPr algn="ctr" fontAlgn="b"/>
                      <a:r>
                        <a:rPr lang="en-US" sz="1050" u="none" strike="noStrike">
                          <a:effectLst/>
                        </a:rPr>
                        <a:t>Illumina_VarScan</a:t>
                      </a:r>
                      <a:endParaRPr lang="en-US" sz="1050" b="0" i="0" u="none" strike="noStrike">
                        <a:solidFill>
                          <a:srgbClr val="000000"/>
                        </a:solidFill>
                        <a:effectLst/>
                        <a:latin typeface="Calibri"/>
                      </a:endParaRPr>
                    </a:p>
                  </a:txBody>
                  <a:tcPr marL="7803" marR="7803" marT="780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050" u="none" strike="noStrike">
                          <a:effectLst/>
                        </a:rPr>
                        <a:t>PacBio_BridgeMapper</a:t>
                      </a:r>
                      <a:endParaRPr lang="en-US" sz="1050" b="0" i="0" u="none" strike="noStrike">
                        <a:solidFill>
                          <a:srgbClr val="000000"/>
                        </a:solidFill>
                        <a:effectLst/>
                        <a:latin typeface="Calibri"/>
                      </a:endParaRPr>
                    </a:p>
                  </a:txBody>
                  <a:tcPr marL="7803" marR="7803" marT="7803" marB="0" anchor="b"/>
                </a:tc>
                <a:tc hMerge="1">
                  <a:txBody>
                    <a:bodyPr/>
                    <a:lstStyle/>
                    <a:p>
                      <a:endParaRPr lang="en-US"/>
                    </a:p>
                  </a:txBody>
                  <a:tcPr/>
                </a:tc>
              </a:tr>
              <a:tr h="193620">
                <a:tc>
                  <a:txBody>
                    <a:bodyPr/>
                    <a:lstStyle/>
                    <a:p>
                      <a:pPr algn="l" fontAlgn="b"/>
                      <a:r>
                        <a:rPr lang="en-US" sz="1050" u="none" strike="noStrike">
                          <a:effectLst/>
                        </a:rPr>
                        <a:t>Chrom</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Position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Ref</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Var</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Cons:Cov:Reads1:Reads2:Freq:P-value</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Type</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DelType</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dirty="0">
                          <a:effectLst/>
                        </a:rPr>
                        <a:t>gi|251831106|ref|NC_012920.1|</a:t>
                      </a:r>
                      <a:endParaRPr lang="en-US" sz="1050" b="0" i="0" u="none" strike="noStrike" dirty="0">
                        <a:solidFill>
                          <a:srgbClr val="000000"/>
                        </a:solidFill>
                        <a:effectLst/>
                        <a:latin typeface="Calibri"/>
                      </a:endParaRPr>
                    </a:p>
                  </a:txBody>
                  <a:tcPr marL="7803" marR="7803" marT="7803" marB="0" anchor="b"/>
                </a:tc>
                <a:tc>
                  <a:txBody>
                    <a:bodyPr/>
                    <a:lstStyle/>
                    <a:p>
                      <a:pPr algn="r" fontAlgn="b"/>
                      <a:r>
                        <a:rPr lang="en-US" sz="1050" u="none" strike="noStrike">
                          <a:effectLst/>
                        </a:rPr>
                        <a:t>73</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G:5753:6:5747:99.9%:0E0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id=73A&gt;G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263</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G:14841:5:14833:99.94%:0E0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id=263A&gt;G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dirty="0">
                          <a:effectLst/>
                        </a:rPr>
                        <a:t>gi|251831106|ref|NC_012920.1|</a:t>
                      </a:r>
                      <a:endParaRPr lang="en-US" sz="1050" b="0" i="0" u="none" strike="noStrike" dirty="0">
                        <a:solidFill>
                          <a:srgbClr val="000000"/>
                        </a:solidFill>
                        <a:effectLst/>
                        <a:latin typeface="Calibri"/>
                      </a:endParaRPr>
                    </a:p>
                  </a:txBody>
                  <a:tcPr marL="7803" marR="7803" marT="7803" marB="0" anchor="b"/>
                </a:tc>
                <a:tc>
                  <a:txBody>
                    <a:bodyPr/>
                    <a:lstStyle/>
                    <a:p>
                      <a:pPr algn="r" fontAlgn="b"/>
                      <a:r>
                        <a:rPr lang="en-US" sz="1050" u="none" strike="noStrike">
                          <a:effectLst/>
                        </a:rPr>
                        <a:t>750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G:53794:12:53779:99.97%:0E0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id=750A&gt;G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1438</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G:82494:3:82479:99.98%:0E0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id=1438A&gt;G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dirty="0">
                          <a:effectLst/>
                        </a:rPr>
                        <a:t>2706</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G:73930:14:73908:99.97%:0E0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id=2706A&gt;G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3197</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C:78084:7:78063:99.97%:0E0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id=3197T&gt;C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4769</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G:70025:20:69981:99.94%:0E0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id=4769A&gt;G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5339</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C</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T:41904:7:41848:99.9%:0E0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id=5339C&gt;T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7028</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T:83474:22:83437:99.95%:0E0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id=7028C&gt;T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8860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G:88880:26:88828:99.94%:0E0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id=8860A&gt;G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9477</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A:48635:15:48425:99.69%:0E0</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id=9477G&gt;A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11467</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G:87677:10:87638:99.96%:0E0</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id=11467A&gt;G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11719</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A:112822:16:112740:99.93%:0E0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id=11719G&gt;A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12308</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G:83274:37:83227:99.94%:0E0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id=12308A&gt;G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12372</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A:80649:13:80611:99.97%:0E0</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id=12372G&gt;A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12801</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T:72376:21:72339:99.96%:0E0</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id=12801C&gt;T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13617</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C:29534:0:29527:99.98%:0E0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id=13617T&gt;C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13889</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A:56762:12:56730:99.94%:0E0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id=13889G&gt;A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14766</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T:82582:15:82536:99.95%:0E0</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id=14766C&gt;T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14793</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G:84002:27:83954:99.94%:0E0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id=14793A&gt;G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15218</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G:93660:35:93569:99.94%:0E0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id=15218A&gt;G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15326</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G:94385:13:94352:99.97%:0E0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substitution</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id=15326A&gt;G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15466</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A:83720:15:83665:99.95%:0E0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id=15466G&gt;A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16192</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T:92762:54:92673:99.9%:0E0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substitution</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dirty="0">
                          <a:effectLst/>
                        </a:rPr>
                        <a:t>id=16192C&gt;T</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16256</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T:82454:47:82380:99.9%:0E0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id=16256C&gt;T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16270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C</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T:80810:22:80735:99.92%:0E0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id=16270C&gt;T</a:t>
                      </a:r>
                      <a:endParaRPr lang="en-US" sz="1050" b="0" i="0" u="none" strike="noStrike" dirty="0">
                        <a:solidFill>
                          <a:srgbClr val="000000"/>
                        </a:solidFill>
                        <a:effectLst/>
                        <a:latin typeface="Calibri"/>
                      </a:endParaRPr>
                    </a:p>
                  </a:txBody>
                  <a:tcPr marL="7803" marR="7803" marT="7803" marB="0" anchor="b"/>
                </a:tc>
                <a:tc>
                  <a:txBody>
                    <a:bodyPr/>
                    <a:lstStyle/>
                    <a:p>
                      <a:pPr algn="l" fontAlgn="b"/>
                      <a:r>
                        <a:rPr lang="en-US" sz="1050" u="none" strike="noStrike">
                          <a:effectLst/>
                        </a:rPr>
                        <a:t>coverage=100</a:t>
                      </a:r>
                      <a:endParaRPr lang="en-US" sz="1050" b="0" i="0" u="none" strike="noStrike">
                        <a:solidFill>
                          <a:srgbClr val="000000"/>
                        </a:solidFill>
                        <a:effectLst/>
                        <a:latin typeface="Calibri"/>
                      </a:endParaRPr>
                    </a:p>
                  </a:txBody>
                  <a:tcPr marL="7803" marR="7803" marT="7803" marB="0" anchor="b"/>
                </a:tc>
              </a:tr>
              <a:tr h="193620">
                <a:tc>
                  <a:txBody>
                    <a:bodyPr/>
                    <a:lstStyle/>
                    <a:p>
                      <a:pPr algn="l" fontAlgn="b"/>
                      <a:r>
                        <a:rPr lang="en-US" sz="1050" u="none" strike="noStrike">
                          <a:effectLst/>
                        </a:rPr>
                        <a:t>gi|251831106|ref|NC_012920.1|</a:t>
                      </a:r>
                      <a:endParaRPr lang="en-US" sz="1050" b="0" i="0" u="none" strike="noStrike">
                        <a:solidFill>
                          <a:srgbClr val="000000"/>
                        </a:solidFill>
                        <a:effectLst/>
                        <a:latin typeface="Calibri"/>
                      </a:endParaRPr>
                    </a:p>
                  </a:txBody>
                  <a:tcPr marL="7803" marR="7803" marT="7803" marB="0" anchor="b"/>
                </a:tc>
                <a:tc>
                  <a:txBody>
                    <a:bodyPr/>
                    <a:lstStyle/>
                    <a:p>
                      <a:pPr algn="r" fontAlgn="b"/>
                      <a:r>
                        <a:rPr lang="en-US" sz="1050" u="none" strike="noStrike">
                          <a:effectLst/>
                        </a:rPr>
                        <a:t>16399</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A</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G:29498:43:29446:99.82%:0E0</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substitution</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a:effectLst/>
                        </a:rPr>
                        <a:t>id=16399A&gt;G</a:t>
                      </a:r>
                      <a:endParaRPr lang="en-US" sz="1050" b="0" i="0" u="none" strike="noStrike">
                        <a:solidFill>
                          <a:srgbClr val="000000"/>
                        </a:solidFill>
                        <a:effectLst/>
                        <a:latin typeface="Calibri"/>
                      </a:endParaRPr>
                    </a:p>
                  </a:txBody>
                  <a:tcPr marL="7803" marR="7803" marT="7803" marB="0" anchor="b"/>
                </a:tc>
                <a:tc>
                  <a:txBody>
                    <a:bodyPr/>
                    <a:lstStyle/>
                    <a:p>
                      <a:pPr algn="l" fontAlgn="b"/>
                      <a:r>
                        <a:rPr lang="en-US" sz="1050" u="none" strike="noStrike" dirty="0">
                          <a:effectLst/>
                        </a:rPr>
                        <a:t>coverage=100</a:t>
                      </a:r>
                      <a:endParaRPr lang="en-US" sz="1050" b="0" i="0" u="none" strike="noStrike" dirty="0">
                        <a:solidFill>
                          <a:srgbClr val="000000"/>
                        </a:solidFill>
                        <a:effectLst/>
                        <a:latin typeface="Calibri"/>
                      </a:endParaRPr>
                    </a:p>
                  </a:txBody>
                  <a:tcPr marL="7803" marR="7803" marT="7803" marB="0" anchor="b"/>
                </a:tc>
              </a:tr>
            </a:tbl>
          </a:graphicData>
        </a:graphic>
      </p:graphicFrame>
      <p:sp>
        <p:nvSpPr>
          <p:cNvPr id="3" name="Title 2"/>
          <p:cNvSpPr>
            <a:spLocks noGrp="1"/>
          </p:cNvSpPr>
          <p:nvPr>
            <p:ph type="title"/>
          </p:nvPr>
        </p:nvSpPr>
        <p:spPr>
          <a:xfrm>
            <a:off x="457200" y="-1820"/>
            <a:ext cx="8229600" cy="1143000"/>
          </a:xfrm>
        </p:spPr>
        <p:txBody>
          <a:bodyPr/>
          <a:lstStyle/>
          <a:p>
            <a:r>
              <a:rPr lang="en-US" dirty="0" smtClean="0"/>
              <a:t>Common across two platforms</a:t>
            </a:r>
            <a:endParaRPr lang="en-US" dirty="0"/>
          </a:p>
        </p:txBody>
      </p:sp>
    </p:spTree>
    <p:extLst>
      <p:ext uri="{BB962C8B-B14F-4D97-AF65-F5344CB8AC3E}">
        <p14:creationId xmlns:p14="http://schemas.microsoft.com/office/powerpoint/2010/main" val="2233762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Effort on getting the </a:t>
            </a:r>
            <a:r>
              <a:rPr lang="en-US" dirty="0" err="1" smtClean="0"/>
              <a:t>indels</a:t>
            </a:r>
            <a:r>
              <a:rPr lang="en-US" dirty="0" smtClean="0"/>
              <a:t>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27 common variants cross samples/platforms</a:t>
            </a:r>
          </a:p>
          <a:p>
            <a:pPr lvl="1"/>
            <a:r>
              <a:rPr lang="en-US" dirty="0" smtClean="0"/>
              <a:t>2 unique variants from </a:t>
            </a:r>
            <a:r>
              <a:rPr lang="en-US" dirty="0" err="1" smtClean="0"/>
              <a:t>PacBio</a:t>
            </a:r>
            <a:r>
              <a:rPr lang="en-US" dirty="0"/>
              <a:t> </a:t>
            </a:r>
            <a:r>
              <a:rPr lang="en-US" dirty="0" smtClean="0"/>
              <a:t>(all 4 samples)</a:t>
            </a:r>
          </a:p>
          <a:p>
            <a:pPr lvl="1"/>
            <a:r>
              <a:rPr lang="en-US" dirty="0"/>
              <a:t>2 unique variants from </a:t>
            </a:r>
            <a:r>
              <a:rPr lang="en-US" dirty="0" err="1"/>
              <a:t>PacBio</a:t>
            </a:r>
            <a:r>
              <a:rPr lang="en-US" dirty="0"/>
              <a:t> </a:t>
            </a:r>
            <a:r>
              <a:rPr lang="en-US" dirty="0" smtClean="0"/>
              <a:t>(G541E only)</a:t>
            </a:r>
          </a:p>
          <a:p>
            <a:r>
              <a:rPr lang="en-US" dirty="0" smtClean="0"/>
              <a:t>In </a:t>
            </a:r>
            <a:r>
              <a:rPr lang="en-US" dirty="0" err="1" smtClean="0"/>
              <a:t>Illumina</a:t>
            </a:r>
            <a:r>
              <a:rPr lang="en-US" dirty="0" smtClean="0"/>
              <a:t> platform</a:t>
            </a:r>
          </a:p>
          <a:p>
            <a:pPr lvl="1"/>
            <a:r>
              <a:rPr lang="en-US" dirty="0" smtClean="0"/>
              <a:t>2 unique shared (WT9 &amp; HEK0)</a:t>
            </a:r>
          </a:p>
          <a:p>
            <a:pPr lvl="1"/>
            <a:r>
              <a:rPr lang="en-US" dirty="0" smtClean="0"/>
              <a:t>1 unique shared (WT9, HEK0 &amp; HEK9)</a:t>
            </a:r>
          </a:p>
          <a:p>
            <a:pPr lvl="1"/>
            <a:r>
              <a:rPr lang="en-US" dirty="0" smtClean="0"/>
              <a:t>1 unique shared (G451E, HEK9 &amp; WT9)</a:t>
            </a:r>
          </a:p>
          <a:p>
            <a:r>
              <a:rPr lang="en-US" dirty="0" err="1" smtClean="0"/>
              <a:t>Heteroplasmy</a:t>
            </a:r>
            <a:r>
              <a:rPr lang="en-US" dirty="0" smtClean="0"/>
              <a:t> </a:t>
            </a:r>
            <a:r>
              <a:rPr lang="en-US" dirty="0"/>
              <a:t>plays the vital role</a:t>
            </a:r>
          </a:p>
          <a:p>
            <a:r>
              <a:rPr lang="en-US" dirty="0"/>
              <a:t>Variant (real) signal </a:t>
            </a:r>
            <a:r>
              <a:rPr lang="en-US" dirty="0" smtClean="0"/>
              <a:t>were largely </a:t>
            </a:r>
            <a:r>
              <a:rPr lang="en-US" dirty="0"/>
              <a:t>diluted</a:t>
            </a:r>
          </a:p>
          <a:p>
            <a:endParaRPr lang="en-US" dirty="0"/>
          </a:p>
        </p:txBody>
      </p:sp>
    </p:spTree>
    <p:extLst>
      <p:ext uri="{BB962C8B-B14F-4D97-AF65-F5344CB8AC3E}">
        <p14:creationId xmlns:p14="http://schemas.microsoft.com/office/powerpoint/2010/main" val="9762436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Effort in selected projects</a:t>
            </a:r>
            <a:endParaRPr lang="en-US" dirty="0"/>
          </a:p>
        </p:txBody>
      </p:sp>
      <p:sp>
        <p:nvSpPr>
          <p:cNvPr id="3" name="Content Placeholder 2"/>
          <p:cNvSpPr>
            <a:spLocks noGrp="1"/>
          </p:cNvSpPr>
          <p:nvPr>
            <p:ph idx="1"/>
          </p:nvPr>
        </p:nvSpPr>
        <p:spPr/>
        <p:txBody>
          <a:bodyPr/>
          <a:lstStyle/>
          <a:p>
            <a:r>
              <a:rPr lang="en-US" dirty="0" smtClean="0"/>
              <a:t>NGS in a mitochondria project</a:t>
            </a:r>
          </a:p>
          <a:p>
            <a:r>
              <a:rPr lang="en-US" dirty="0" smtClean="0">
                <a:solidFill>
                  <a:schemeClr val="bg2"/>
                </a:solidFill>
              </a:rPr>
              <a:t>A mechanistic strategy to inform combination toxicity</a:t>
            </a:r>
          </a:p>
          <a:p>
            <a:r>
              <a:rPr lang="en-US" dirty="0" err="1" smtClean="0">
                <a:solidFill>
                  <a:schemeClr val="bg2"/>
                </a:solidFill>
              </a:rPr>
              <a:t>Circos</a:t>
            </a:r>
            <a:r>
              <a:rPr lang="en-US" dirty="0" smtClean="0">
                <a:solidFill>
                  <a:schemeClr val="bg2"/>
                </a:solidFill>
              </a:rPr>
              <a:t> </a:t>
            </a:r>
            <a:r>
              <a:rPr lang="en-US" dirty="0">
                <a:solidFill>
                  <a:schemeClr val="bg2"/>
                </a:solidFill>
              </a:rPr>
              <a:t>on a </a:t>
            </a:r>
            <a:r>
              <a:rPr lang="en-US" dirty="0" err="1" smtClean="0">
                <a:solidFill>
                  <a:schemeClr val="bg2"/>
                </a:solidFill>
              </a:rPr>
              <a:t>VirtualMachine</a:t>
            </a:r>
            <a:endParaRPr lang="en-US" dirty="0">
              <a:solidFill>
                <a:schemeClr val="bg2"/>
              </a:solidFill>
            </a:endParaRPr>
          </a:p>
        </p:txBody>
      </p:sp>
    </p:spTree>
    <p:extLst>
      <p:ext uri="{BB962C8B-B14F-4D97-AF65-F5344CB8AC3E}">
        <p14:creationId xmlns:p14="http://schemas.microsoft.com/office/powerpoint/2010/main" val="4213002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“Unique” SNVs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11731410"/>
              </p:ext>
            </p:extLst>
          </p:nvPr>
        </p:nvGraphicFramePr>
        <p:xfrm>
          <a:off x="304800" y="1258175"/>
          <a:ext cx="8381998" cy="1828800"/>
        </p:xfrm>
        <a:graphic>
          <a:graphicData uri="http://schemas.openxmlformats.org/drawingml/2006/table">
            <a:tbl>
              <a:tblPr>
                <a:tableStyleId>{5C22544A-7EE6-4342-B048-85BDC9FD1C3A}</a:tableStyleId>
              </a:tblPr>
              <a:tblGrid>
                <a:gridCol w="1503746"/>
                <a:gridCol w="1141734"/>
                <a:gridCol w="1308817"/>
                <a:gridCol w="2659405"/>
                <a:gridCol w="1768296"/>
              </a:tblGrid>
              <a:tr h="304800">
                <a:tc>
                  <a:txBody>
                    <a:bodyPr/>
                    <a:lstStyle/>
                    <a:p>
                      <a:pPr algn="l" fontAlgn="b"/>
                      <a:endParaRPr lang="en-US" sz="1800" b="0" i="0" u="none" strike="noStrike" dirty="0">
                        <a:solidFill>
                          <a:srgbClr val="000000"/>
                        </a:solidFill>
                        <a:effectLst/>
                        <a:latin typeface="Calibri"/>
                      </a:endParaRPr>
                    </a:p>
                  </a:txBody>
                  <a:tcPr marL="9525" marR="9525" marT="9525" marB="0" anchor="b"/>
                </a:tc>
                <a:tc gridSpan="4">
                  <a:txBody>
                    <a:bodyPr/>
                    <a:lstStyle/>
                    <a:p>
                      <a:pPr algn="ctr" fontAlgn="b"/>
                      <a:r>
                        <a:rPr lang="en-US" sz="1800" u="none" strike="noStrike" dirty="0" smtClean="0">
                          <a:effectLst/>
                        </a:rPr>
                        <a:t>Two</a:t>
                      </a:r>
                      <a:r>
                        <a:rPr lang="en-US" sz="1800" u="none" strike="noStrike" baseline="0" dirty="0" smtClean="0">
                          <a:effectLst/>
                        </a:rPr>
                        <a:t> c</a:t>
                      </a:r>
                      <a:r>
                        <a:rPr lang="en-US" sz="1800" u="none" strike="noStrike" dirty="0" smtClean="0">
                          <a:effectLst/>
                        </a:rPr>
                        <a:t>ommon (all</a:t>
                      </a:r>
                      <a:r>
                        <a:rPr lang="en-US" sz="1800" u="none" strike="noStrike" baseline="0" dirty="0" smtClean="0">
                          <a:effectLst/>
                        </a:rPr>
                        <a:t> samples), </a:t>
                      </a:r>
                      <a:r>
                        <a:rPr lang="en-US" sz="1800" b="1" u="none" strike="noStrike" baseline="0" dirty="0" smtClean="0">
                          <a:solidFill>
                            <a:srgbClr val="FF0000"/>
                          </a:solidFill>
                          <a:effectLst/>
                        </a:rPr>
                        <a:t>two</a:t>
                      </a:r>
                      <a:r>
                        <a:rPr lang="en-US" sz="1800" u="none" strike="noStrike" baseline="0" dirty="0" smtClean="0">
                          <a:effectLst/>
                        </a:rPr>
                        <a:t> in</a:t>
                      </a:r>
                      <a:r>
                        <a:rPr lang="en-US" sz="1800" u="none" strike="noStrike" dirty="0" smtClean="0">
                          <a:effectLst/>
                        </a:rPr>
                        <a:t> G451E </a:t>
                      </a:r>
                      <a:endParaRPr lang="en-US" sz="18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r>
              <a:tr h="304800">
                <a:tc>
                  <a:txBody>
                    <a:bodyPr/>
                    <a:lstStyle/>
                    <a:p>
                      <a:pPr algn="l" fontAlgn="b"/>
                      <a:r>
                        <a:rPr lang="en-US" sz="1800" u="none" strike="noStrike" dirty="0">
                          <a:effectLst/>
                        </a:rPr>
                        <a:t>Type</a:t>
                      </a:r>
                      <a:endParaRPr lang="en-US" sz="1800" b="0" i="0" u="none" strike="noStrike" dirty="0">
                        <a:solidFill>
                          <a:srgbClr val="000000"/>
                        </a:solidFill>
                        <a:effectLst/>
                        <a:latin typeface="Calibri"/>
                      </a:endParaRPr>
                    </a:p>
                  </a:txBody>
                  <a:tcPr marL="9525" marR="9525" marT="9525" marB="0" anchor="b"/>
                </a:tc>
                <a:tc>
                  <a:txBody>
                    <a:bodyPr/>
                    <a:lstStyle/>
                    <a:p>
                      <a:pPr algn="l" fontAlgn="b"/>
                      <a:r>
                        <a:rPr lang="en-US" sz="1800" u="none" strike="noStrike" dirty="0">
                          <a:effectLst/>
                        </a:rPr>
                        <a:t>Position</a:t>
                      </a:r>
                      <a:endParaRPr lang="en-US" sz="1800" b="0" i="0" u="none" strike="noStrike" dirty="0">
                        <a:solidFill>
                          <a:srgbClr val="000000"/>
                        </a:solidFill>
                        <a:effectLst/>
                        <a:latin typeface="Calibri"/>
                      </a:endParaRPr>
                    </a:p>
                  </a:txBody>
                  <a:tcPr marL="9525" marR="9525" marT="9525" marB="0" anchor="b"/>
                </a:tc>
                <a:tc>
                  <a:txBody>
                    <a:bodyPr/>
                    <a:lstStyle/>
                    <a:p>
                      <a:pPr algn="l" fontAlgn="b"/>
                      <a:r>
                        <a:rPr lang="en-US" sz="1800" u="none" strike="noStrike">
                          <a:effectLst/>
                        </a:rPr>
                        <a:t>Position2</a:t>
                      </a:r>
                      <a:endParaRPr lang="en-US" sz="1800" b="0" i="0" u="none" strike="noStrike">
                        <a:solidFill>
                          <a:srgbClr val="000000"/>
                        </a:solidFill>
                        <a:effectLst/>
                        <a:latin typeface="Calibri"/>
                      </a:endParaRPr>
                    </a:p>
                  </a:txBody>
                  <a:tcPr marL="9525" marR="9525" marT="9525" marB="0" anchor="b"/>
                </a:tc>
                <a:tc>
                  <a:txBody>
                    <a:bodyPr/>
                    <a:lstStyle/>
                    <a:p>
                      <a:pPr algn="l" fontAlgn="b"/>
                      <a:r>
                        <a:rPr lang="en-US" sz="1800" u="none" strike="noStrike" dirty="0" err="1">
                          <a:effectLst/>
                        </a:rPr>
                        <a:t>DelType</a:t>
                      </a:r>
                      <a:endParaRPr lang="en-US" sz="1800" b="0" i="0" u="none" strike="noStrike" dirty="0">
                        <a:solidFill>
                          <a:srgbClr val="000000"/>
                        </a:solidFill>
                        <a:effectLst/>
                        <a:latin typeface="Calibri"/>
                      </a:endParaRPr>
                    </a:p>
                  </a:txBody>
                  <a:tcPr marL="9525" marR="9525" marT="9525" marB="0" anchor="b"/>
                </a:tc>
                <a:tc>
                  <a:txBody>
                    <a:bodyPr/>
                    <a:lstStyle/>
                    <a:p>
                      <a:pPr algn="l" fontAlgn="b"/>
                      <a:r>
                        <a:rPr lang="en-US" sz="1800" u="none" strike="noStrike">
                          <a:effectLst/>
                        </a:rPr>
                        <a:t>Coverage</a:t>
                      </a:r>
                      <a:endParaRPr lang="en-US" sz="1800" b="0" i="0" u="none" strike="noStrike">
                        <a:solidFill>
                          <a:srgbClr val="000000"/>
                        </a:solidFill>
                        <a:effectLst/>
                        <a:latin typeface="Calibri"/>
                      </a:endParaRPr>
                    </a:p>
                  </a:txBody>
                  <a:tcPr marL="9525" marR="9525" marT="9525" marB="0" anchor="b"/>
                </a:tc>
              </a:tr>
              <a:tr h="304800">
                <a:tc>
                  <a:txBody>
                    <a:bodyPr/>
                    <a:lstStyle/>
                    <a:p>
                      <a:pPr algn="l" fontAlgn="b"/>
                      <a:r>
                        <a:rPr lang="en-US" sz="1800" u="none" strike="noStrike" dirty="0">
                          <a:effectLst/>
                        </a:rPr>
                        <a:t>insertion</a:t>
                      </a:r>
                      <a:endParaRPr lang="en-US" sz="1800" b="0" i="0" u="none" strike="noStrike" dirty="0">
                        <a:solidFill>
                          <a:srgbClr val="000000"/>
                        </a:solidFill>
                        <a:effectLst/>
                        <a:latin typeface="Calibri"/>
                      </a:endParaRPr>
                    </a:p>
                  </a:txBody>
                  <a:tcPr marL="9525" marR="9525" marT="9525" marB="0" anchor="b"/>
                </a:tc>
                <a:tc>
                  <a:txBody>
                    <a:bodyPr/>
                    <a:lstStyle/>
                    <a:p>
                      <a:pPr algn="r" fontAlgn="b"/>
                      <a:r>
                        <a:rPr lang="en-US" sz="1800" u="none" strike="noStrike" dirty="0">
                          <a:effectLst/>
                        </a:rPr>
                        <a:t>302</a:t>
                      </a:r>
                      <a:endParaRPr lang="en-US" sz="1800" b="0" i="0" u="none" strike="noStrike" dirty="0">
                        <a:solidFill>
                          <a:srgbClr val="000000"/>
                        </a:solidFill>
                        <a:effectLst/>
                        <a:latin typeface="Calibri"/>
                      </a:endParaRPr>
                    </a:p>
                  </a:txBody>
                  <a:tcPr marL="9525" marR="9525" marT="9525" marB="0" anchor="b"/>
                </a:tc>
                <a:tc>
                  <a:txBody>
                    <a:bodyPr/>
                    <a:lstStyle/>
                    <a:p>
                      <a:pPr algn="r" fontAlgn="b"/>
                      <a:r>
                        <a:rPr lang="en-US" sz="1800" u="none" strike="noStrike" dirty="0">
                          <a:effectLst/>
                        </a:rPr>
                        <a:t>302</a:t>
                      </a:r>
                      <a:endParaRPr lang="en-US" sz="1800" b="0" i="0" u="none" strike="noStrike" dirty="0">
                        <a:solidFill>
                          <a:srgbClr val="000000"/>
                        </a:solidFill>
                        <a:effectLst/>
                        <a:latin typeface="Calibri"/>
                      </a:endParaRPr>
                    </a:p>
                  </a:txBody>
                  <a:tcPr marL="9525" marR="9525" marT="9525" marB="0" anchor="b"/>
                </a:tc>
                <a:tc>
                  <a:txBody>
                    <a:bodyPr/>
                    <a:lstStyle/>
                    <a:p>
                      <a:pPr algn="l" fontAlgn="b"/>
                      <a:r>
                        <a:rPr lang="en-US" sz="1800" u="none" strike="noStrike" dirty="0">
                          <a:effectLst/>
                        </a:rPr>
                        <a:t>id=302_303insC</a:t>
                      </a:r>
                      <a:endParaRPr lang="en-US" sz="1800" b="0" i="0" u="none" strike="noStrike" dirty="0">
                        <a:solidFill>
                          <a:srgbClr val="000000"/>
                        </a:solidFill>
                        <a:effectLst/>
                        <a:latin typeface="Calibri"/>
                      </a:endParaRPr>
                    </a:p>
                  </a:txBody>
                  <a:tcPr marL="9525" marR="9525" marT="9525" marB="0" anchor="b"/>
                </a:tc>
                <a:tc>
                  <a:txBody>
                    <a:bodyPr/>
                    <a:lstStyle/>
                    <a:p>
                      <a:pPr algn="l" fontAlgn="b"/>
                      <a:r>
                        <a:rPr lang="en-US" sz="1800" u="none" strike="noStrike" dirty="0">
                          <a:effectLst/>
                        </a:rPr>
                        <a:t>coverage=100</a:t>
                      </a:r>
                      <a:endParaRPr lang="en-US" sz="1800" b="0" i="0" u="none" strike="noStrike" dirty="0">
                        <a:solidFill>
                          <a:srgbClr val="000000"/>
                        </a:solidFill>
                        <a:effectLst/>
                        <a:latin typeface="Calibri"/>
                      </a:endParaRPr>
                    </a:p>
                  </a:txBody>
                  <a:tcPr marL="9525" marR="9525" marT="9525" marB="0" anchor="b"/>
                </a:tc>
              </a:tr>
              <a:tr h="304800">
                <a:tc>
                  <a:txBody>
                    <a:bodyPr/>
                    <a:lstStyle/>
                    <a:p>
                      <a:pPr algn="l" fontAlgn="b"/>
                      <a:r>
                        <a:rPr lang="en-US" sz="1800" u="none" strike="noStrike">
                          <a:effectLst/>
                        </a:rPr>
                        <a:t>insertion</a:t>
                      </a:r>
                      <a:endParaRPr lang="en-US" sz="1800" b="0" i="0" u="none" strike="noStrike">
                        <a:solidFill>
                          <a:srgbClr val="000000"/>
                        </a:solidFill>
                        <a:effectLst/>
                        <a:latin typeface="Calibri"/>
                      </a:endParaRPr>
                    </a:p>
                  </a:txBody>
                  <a:tcPr marL="9525" marR="9525" marT="9525" marB="0" anchor="b"/>
                </a:tc>
                <a:tc>
                  <a:txBody>
                    <a:bodyPr/>
                    <a:lstStyle/>
                    <a:p>
                      <a:pPr algn="r" fontAlgn="b"/>
                      <a:r>
                        <a:rPr lang="en-US" sz="1800" u="none" strike="noStrike">
                          <a:effectLst/>
                        </a:rPr>
                        <a:t>310</a:t>
                      </a:r>
                      <a:endParaRPr lang="en-US" sz="1800" b="0" i="0" u="none" strike="noStrike">
                        <a:solidFill>
                          <a:srgbClr val="000000"/>
                        </a:solidFill>
                        <a:effectLst/>
                        <a:latin typeface="Calibri"/>
                      </a:endParaRPr>
                    </a:p>
                  </a:txBody>
                  <a:tcPr marL="9525" marR="9525" marT="9525" marB="0" anchor="b"/>
                </a:tc>
                <a:tc>
                  <a:txBody>
                    <a:bodyPr/>
                    <a:lstStyle/>
                    <a:p>
                      <a:pPr algn="r" fontAlgn="b"/>
                      <a:r>
                        <a:rPr lang="en-US" sz="1800" u="none" strike="noStrike">
                          <a:effectLst/>
                        </a:rPr>
                        <a:t>310</a:t>
                      </a:r>
                      <a:endParaRPr lang="en-US" sz="1800" b="0" i="0" u="none" strike="noStrike">
                        <a:solidFill>
                          <a:srgbClr val="000000"/>
                        </a:solidFill>
                        <a:effectLst/>
                        <a:latin typeface="Calibri"/>
                      </a:endParaRPr>
                    </a:p>
                  </a:txBody>
                  <a:tcPr marL="9525" marR="9525" marT="9525" marB="0" anchor="b"/>
                </a:tc>
                <a:tc>
                  <a:txBody>
                    <a:bodyPr/>
                    <a:lstStyle/>
                    <a:p>
                      <a:pPr algn="l" fontAlgn="b"/>
                      <a:r>
                        <a:rPr lang="en-US" sz="1800" u="none" strike="noStrike" dirty="0">
                          <a:effectLst/>
                        </a:rPr>
                        <a:t>id=310_311insC</a:t>
                      </a:r>
                      <a:endParaRPr lang="en-US" sz="1800" b="0" i="0" u="none" strike="noStrike" dirty="0">
                        <a:solidFill>
                          <a:srgbClr val="000000"/>
                        </a:solidFill>
                        <a:effectLst/>
                        <a:latin typeface="Calibri"/>
                      </a:endParaRPr>
                    </a:p>
                  </a:txBody>
                  <a:tcPr marL="9525" marR="9525" marT="9525" marB="0" anchor="b"/>
                </a:tc>
                <a:tc>
                  <a:txBody>
                    <a:bodyPr/>
                    <a:lstStyle/>
                    <a:p>
                      <a:pPr algn="l" fontAlgn="b"/>
                      <a:r>
                        <a:rPr lang="en-US" sz="1800" u="none" strike="noStrike" dirty="0">
                          <a:effectLst/>
                        </a:rPr>
                        <a:t>coverage=100</a:t>
                      </a:r>
                      <a:endParaRPr lang="en-US" sz="1800" b="0" i="0" u="none" strike="noStrike" dirty="0">
                        <a:solidFill>
                          <a:srgbClr val="000000"/>
                        </a:solidFill>
                        <a:effectLst/>
                        <a:latin typeface="Calibri"/>
                      </a:endParaRPr>
                    </a:p>
                  </a:txBody>
                  <a:tcPr marL="9525" marR="9525" marT="9525" marB="0" anchor="b"/>
                </a:tc>
              </a:tr>
              <a:tr h="304800">
                <a:tc>
                  <a:txBody>
                    <a:bodyPr/>
                    <a:lstStyle/>
                    <a:p>
                      <a:pPr algn="l" fontAlgn="b"/>
                      <a:r>
                        <a:rPr lang="en-US" sz="1600" b="1" u="none" strike="noStrike" dirty="0">
                          <a:solidFill>
                            <a:srgbClr val="FF0000"/>
                          </a:solidFill>
                          <a:effectLst/>
                        </a:rPr>
                        <a:t>deletion</a:t>
                      </a:r>
                      <a:endParaRPr lang="en-US" sz="1600" b="1" i="0" u="none" strike="noStrike" dirty="0">
                        <a:solidFill>
                          <a:srgbClr val="FF0000"/>
                        </a:solidFill>
                        <a:effectLst/>
                        <a:latin typeface="Calibri"/>
                      </a:endParaRPr>
                    </a:p>
                  </a:txBody>
                  <a:tcPr marL="9525" marR="9525" marT="9525" marB="0" anchor="b"/>
                </a:tc>
                <a:tc>
                  <a:txBody>
                    <a:bodyPr/>
                    <a:lstStyle/>
                    <a:p>
                      <a:pPr algn="r" fontAlgn="b"/>
                      <a:r>
                        <a:rPr lang="en-US" sz="1600" b="1" u="none" strike="noStrike" dirty="0">
                          <a:solidFill>
                            <a:srgbClr val="FF0000"/>
                          </a:solidFill>
                          <a:effectLst/>
                        </a:rPr>
                        <a:t>12</a:t>
                      </a:r>
                      <a:endParaRPr lang="en-US" sz="1600" b="1" i="0" u="none" strike="noStrike" dirty="0">
                        <a:solidFill>
                          <a:srgbClr val="FF0000"/>
                        </a:solidFill>
                        <a:effectLst/>
                        <a:latin typeface="Calibri"/>
                      </a:endParaRPr>
                    </a:p>
                  </a:txBody>
                  <a:tcPr marL="9525" marR="9525" marT="9525" marB="0" anchor="b"/>
                </a:tc>
                <a:tc>
                  <a:txBody>
                    <a:bodyPr/>
                    <a:lstStyle/>
                    <a:p>
                      <a:pPr algn="r" fontAlgn="b"/>
                      <a:r>
                        <a:rPr lang="en-US" sz="1600" b="1" u="none" strike="noStrike" dirty="0">
                          <a:solidFill>
                            <a:srgbClr val="FF0000"/>
                          </a:solidFill>
                          <a:effectLst/>
                        </a:rPr>
                        <a:t>12</a:t>
                      </a:r>
                      <a:endParaRPr lang="en-US" sz="1600" b="1"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dirty="0">
                          <a:solidFill>
                            <a:srgbClr val="FF0000"/>
                          </a:solidFill>
                          <a:effectLst/>
                        </a:rPr>
                        <a:t>id=12delT</a:t>
                      </a:r>
                      <a:endParaRPr lang="en-US" sz="1600" b="1"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dirty="0">
                          <a:solidFill>
                            <a:srgbClr val="FF0000"/>
                          </a:solidFill>
                          <a:effectLst/>
                        </a:rPr>
                        <a:t>coverage=100</a:t>
                      </a:r>
                      <a:endParaRPr lang="en-US" sz="1600" b="1" i="0" u="none" strike="noStrike" dirty="0">
                        <a:solidFill>
                          <a:srgbClr val="FF0000"/>
                        </a:solidFill>
                        <a:effectLst/>
                        <a:latin typeface="Calibri"/>
                      </a:endParaRPr>
                    </a:p>
                  </a:txBody>
                  <a:tcPr marL="9525" marR="9525" marT="9525" marB="0" anchor="b"/>
                </a:tc>
              </a:tr>
              <a:tr h="304800">
                <a:tc>
                  <a:txBody>
                    <a:bodyPr/>
                    <a:lstStyle/>
                    <a:p>
                      <a:pPr algn="l" fontAlgn="b"/>
                      <a:r>
                        <a:rPr lang="en-US" sz="1600" b="1" u="none" strike="noStrike">
                          <a:solidFill>
                            <a:srgbClr val="FF0000"/>
                          </a:solidFill>
                          <a:effectLst/>
                        </a:rPr>
                        <a:t>deletion</a:t>
                      </a:r>
                      <a:endParaRPr lang="en-US" sz="1600" b="1" i="0" u="none" strike="noStrike">
                        <a:solidFill>
                          <a:srgbClr val="FF0000"/>
                        </a:solidFill>
                        <a:effectLst/>
                        <a:latin typeface="Calibri"/>
                      </a:endParaRPr>
                    </a:p>
                  </a:txBody>
                  <a:tcPr marL="9525" marR="9525" marT="9525" marB="0" anchor="b"/>
                </a:tc>
                <a:tc>
                  <a:txBody>
                    <a:bodyPr/>
                    <a:lstStyle/>
                    <a:p>
                      <a:pPr algn="r" fontAlgn="b"/>
                      <a:r>
                        <a:rPr lang="en-US" sz="1600" b="1" u="none" strike="noStrike">
                          <a:solidFill>
                            <a:srgbClr val="FF0000"/>
                          </a:solidFill>
                          <a:effectLst/>
                        </a:rPr>
                        <a:t>17</a:t>
                      </a:r>
                      <a:endParaRPr lang="en-US" sz="1600" b="1" i="0" u="none" strike="noStrike">
                        <a:solidFill>
                          <a:srgbClr val="FF0000"/>
                        </a:solidFill>
                        <a:effectLst/>
                        <a:latin typeface="Calibri"/>
                      </a:endParaRPr>
                    </a:p>
                  </a:txBody>
                  <a:tcPr marL="9525" marR="9525" marT="9525" marB="0" anchor="b"/>
                </a:tc>
                <a:tc>
                  <a:txBody>
                    <a:bodyPr/>
                    <a:lstStyle/>
                    <a:p>
                      <a:pPr algn="r" fontAlgn="b"/>
                      <a:r>
                        <a:rPr lang="en-US" sz="1600" b="1" u="none" strike="noStrike">
                          <a:solidFill>
                            <a:srgbClr val="FF0000"/>
                          </a:solidFill>
                          <a:effectLst/>
                        </a:rPr>
                        <a:t>17</a:t>
                      </a:r>
                      <a:endParaRPr lang="en-US" sz="1600" b="1" i="0" u="none" strike="noStrike">
                        <a:solidFill>
                          <a:srgbClr val="FF0000"/>
                        </a:solidFill>
                        <a:effectLst/>
                        <a:latin typeface="Calibri"/>
                      </a:endParaRPr>
                    </a:p>
                  </a:txBody>
                  <a:tcPr marL="9525" marR="9525" marT="9525" marB="0" anchor="b"/>
                </a:tc>
                <a:tc>
                  <a:txBody>
                    <a:bodyPr/>
                    <a:lstStyle/>
                    <a:p>
                      <a:pPr algn="l" fontAlgn="b"/>
                      <a:r>
                        <a:rPr lang="en-US" sz="1600" b="1" u="none" strike="noStrike">
                          <a:solidFill>
                            <a:srgbClr val="FF0000"/>
                          </a:solidFill>
                          <a:effectLst/>
                        </a:rPr>
                        <a:t>id=17delC</a:t>
                      </a:r>
                      <a:endParaRPr lang="en-US" sz="1600" b="1" i="0" u="none" strike="noStrike">
                        <a:solidFill>
                          <a:srgbClr val="FF0000"/>
                        </a:solidFill>
                        <a:effectLst/>
                        <a:latin typeface="Calibri"/>
                      </a:endParaRPr>
                    </a:p>
                  </a:txBody>
                  <a:tcPr marL="9525" marR="9525" marT="9525" marB="0" anchor="b"/>
                </a:tc>
                <a:tc>
                  <a:txBody>
                    <a:bodyPr/>
                    <a:lstStyle/>
                    <a:p>
                      <a:pPr algn="l" fontAlgn="b"/>
                      <a:r>
                        <a:rPr lang="en-US" sz="1600" b="1" u="none" strike="noStrike" dirty="0">
                          <a:solidFill>
                            <a:srgbClr val="FF0000"/>
                          </a:solidFill>
                          <a:effectLst/>
                        </a:rPr>
                        <a:t>coverage=100</a:t>
                      </a:r>
                      <a:endParaRPr lang="en-US" sz="1600" b="1" i="0" u="none" strike="noStrike" dirty="0">
                        <a:solidFill>
                          <a:srgbClr val="FF0000"/>
                        </a:solidFill>
                        <a:effectLst/>
                        <a:latin typeface="Calibri"/>
                      </a:endParaRPr>
                    </a:p>
                  </a:txBody>
                  <a:tcPr marL="9525" marR="9525" marT="9525"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45681743"/>
              </p:ext>
            </p:extLst>
          </p:nvPr>
        </p:nvGraphicFramePr>
        <p:xfrm>
          <a:off x="611369" y="3654062"/>
          <a:ext cx="7848600" cy="508000"/>
        </p:xfrm>
        <a:graphic>
          <a:graphicData uri="http://schemas.openxmlformats.org/drawingml/2006/table">
            <a:tbl>
              <a:tblPr>
                <a:tableStyleId>{5C22544A-7EE6-4342-B048-85BDC9FD1C3A}</a:tableStyleId>
              </a:tblPr>
              <a:tblGrid>
                <a:gridCol w="2590800"/>
                <a:gridCol w="838200"/>
                <a:gridCol w="685800"/>
                <a:gridCol w="609600"/>
                <a:gridCol w="3124200"/>
              </a:tblGrid>
              <a:tr h="254000">
                <a:tc>
                  <a:txBody>
                    <a:bodyPr/>
                    <a:lstStyle/>
                    <a:p>
                      <a:pPr algn="l" fontAlgn="b"/>
                      <a:r>
                        <a:rPr lang="en-US" sz="1400" b="0" i="0" u="none" strike="noStrike" dirty="0" err="1">
                          <a:solidFill>
                            <a:srgbClr val="000000"/>
                          </a:solidFill>
                          <a:effectLst/>
                          <a:latin typeface="Calibri"/>
                        </a:rPr>
                        <a:t>Chrom</a:t>
                      </a:r>
                      <a:endParaRPr lang="en-US" sz="1400" b="0" i="0" u="none" strike="noStrike" dirty="0">
                        <a:solidFill>
                          <a:srgbClr val="000000"/>
                        </a:solidFill>
                        <a:effectLst/>
                        <a:latin typeface="Calibri"/>
                      </a:endParaRPr>
                    </a:p>
                  </a:txBody>
                  <a:tcPr marL="9525" marR="9525" marT="9525" marB="0" anchor="b"/>
                </a:tc>
                <a:tc>
                  <a:txBody>
                    <a:bodyPr/>
                    <a:lstStyle/>
                    <a:p>
                      <a:pPr algn="l" fontAlgn="b"/>
                      <a:r>
                        <a:rPr lang="en-US" sz="1400" b="0" i="0" u="none" strike="noStrike" dirty="0">
                          <a:solidFill>
                            <a:srgbClr val="000000"/>
                          </a:solidFill>
                          <a:effectLst/>
                          <a:latin typeface="Calibri"/>
                        </a:rPr>
                        <a:t>Position</a:t>
                      </a:r>
                    </a:p>
                  </a:txBody>
                  <a:tcPr marL="9525" marR="9525" marT="9525" marB="0" anchor="b"/>
                </a:tc>
                <a:tc>
                  <a:txBody>
                    <a:bodyPr/>
                    <a:lstStyle/>
                    <a:p>
                      <a:pPr algn="l" fontAlgn="b"/>
                      <a:r>
                        <a:rPr lang="en-US" sz="1400" b="0" i="0" u="none" strike="noStrike" dirty="0">
                          <a:solidFill>
                            <a:srgbClr val="000000"/>
                          </a:solidFill>
                          <a:effectLst/>
                          <a:latin typeface="Calibri"/>
                        </a:rPr>
                        <a:t>Ref</a:t>
                      </a:r>
                    </a:p>
                  </a:txBody>
                  <a:tcPr marL="9525" marR="9525" marT="9525" marB="0" anchor="b"/>
                </a:tc>
                <a:tc>
                  <a:txBody>
                    <a:bodyPr/>
                    <a:lstStyle/>
                    <a:p>
                      <a:pPr algn="l" fontAlgn="b"/>
                      <a:r>
                        <a:rPr lang="en-US" sz="1400" b="0" i="0" u="none" strike="noStrike" dirty="0" err="1">
                          <a:solidFill>
                            <a:srgbClr val="000000"/>
                          </a:solidFill>
                          <a:effectLst/>
                          <a:latin typeface="Calibri"/>
                        </a:rPr>
                        <a:t>Var</a:t>
                      </a:r>
                      <a:endParaRPr lang="en-US" sz="1400" b="0" i="0" u="none" strike="noStrike" dirty="0">
                        <a:solidFill>
                          <a:srgbClr val="000000"/>
                        </a:solidFill>
                        <a:effectLst/>
                        <a:latin typeface="Calibri"/>
                      </a:endParaRPr>
                    </a:p>
                  </a:txBody>
                  <a:tcPr marL="9525" marR="9525" marT="9525" marB="0" anchor="b"/>
                </a:tc>
                <a:tc>
                  <a:txBody>
                    <a:bodyPr/>
                    <a:lstStyle/>
                    <a:p>
                      <a:pPr algn="l" fontAlgn="b"/>
                      <a:r>
                        <a:rPr lang="en-US" sz="1400" b="0" i="0" u="none" strike="noStrike" dirty="0">
                          <a:solidFill>
                            <a:srgbClr val="000000"/>
                          </a:solidFill>
                          <a:effectLst/>
                          <a:latin typeface="Calibri"/>
                        </a:rPr>
                        <a:t>Cons:Cov:Reads1:Reads2:Freq:P-value</a:t>
                      </a:r>
                    </a:p>
                  </a:txBody>
                  <a:tcPr marL="9525" marR="9525" marT="9525" marB="0" anchor="b"/>
                </a:tc>
              </a:tr>
              <a:tr h="254000">
                <a:tc>
                  <a:txBody>
                    <a:bodyPr/>
                    <a:lstStyle/>
                    <a:p>
                      <a:pPr algn="l" fontAlgn="b"/>
                      <a:r>
                        <a:rPr lang="en-US" sz="1400" b="0" i="0" u="none" strike="noStrike">
                          <a:solidFill>
                            <a:srgbClr val="000000"/>
                          </a:solidFill>
                          <a:effectLst/>
                          <a:latin typeface="Calibri"/>
                        </a:rPr>
                        <a:t>gi|251831106|ref|NC_012920.1|</a:t>
                      </a:r>
                    </a:p>
                  </a:txBody>
                  <a:tcPr marL="9525" marR="9525" marT="9525" marB="0" anchor="b"/>
                </a:tc>
                <a:tc>
                  <a:txBody>
                    <a:bodyPr/>
                    <a:lstStyle/>
                    <a:p>
                      <a:pPr algn="r" fontAlgn="b"/>
                      <a:r>
                        <a:rPr lang="en-US" sz="1400" b="0" i="0" u="none" strike="noStrike">
                          <a:solidFill>
                            <a:srgbClr val="000000"/>
                          </a:solidFill>
                          <a:effectLst/>
                          <a:latin typeface="Calibri"/>
                        </a:rPr>
                        <a:t>316</a:t>
                      </a:r>
                    </a:p>
                  </a:txBody>
                  <a:tcPr marL="9525" marR="9525" marT="9525" marB="0" anchor="b"/>
                </a:tc>
                <a:tc>
                  <a:txBody>
                    <a:bodyPr/>
                    <a:lstStyle/>
                    <a:p>
                      <a:pPr algn="l" fontAlgn="b"/>
                      <a:r>
                        <a:rPr lang="en-US" sz="1400" b="0" i="0" u="none" strike="noStrike" dirty="0">
                          <a:solidFill>
                            <a:srgbClr val="000000"/>
                          </a:solidFill>
                          <a:effectLst/>
                          <a:latin typeface="Calibri"/>
                        </a:rPr>
                        <a:t>G</a:t>
                      </a:r>
                    </a:p>
                  </a:txBody>
                  <a:tcPr marL="9525" marR="9525" marT="9525" marB="0" anchor="b"/>
                </a:tc>
                <a:tc>
                  <a:txBody>
                    <a:bodyPr/>
                    <a:lstStyle/>
                    <a:p>
                      <a:pPr algn="l" fontAlgn="b"/>
                      <a:r>
                        <a:rPr lang="en-US" sz="1400" b="0" i="0" u="none" strike="noStrike">
                          <a:solidFill>
                            <a:srgbClr val="000000"/>
                          </a:solidFill>
                          <a:effectLst/>
                          <a:latin typeface="Calibri"/>
                        </a:rPr>
                        <a:t>C</a:t>
                      </a:r>
                    </a:p>
                  </a:txBody>
                  <a:tcPr marL="9525" marR="9525" marT="9525" marB="0" anchor="b"/>
                </a:tc>
                <a:tc>
                  <a:txBody>
                    <a:bodyPr/>
                    <a:lstStyle/>
                    <a:p>
                      <a:pPr algn="l" fontAlgn="b"/>
                      <a:r>
                        <a:rPr lang="en-US" sz="1400" b="0" i="0" u="none" strike="noStrike" dirty="0">
                          <a:solidFill>
                            <a:srgbClr val="000000"/>
                          </a:solidFill>
                          <a:effectLst/>
                          <a:latin typeface="Calibri"/>
                        </a:rPr>
                        <a:t>S:5592:4245:1241:21.86%:0E0</a:t>
                      </a:r>
                    </a:p>
                  </a:txBody>
                  <a:tcPr marL="9525" marR="9525" marT="9525" marB="0" anchor="b"/>
                </a:tc>
              </a:tr>
            </a:tbl>
          </a:graphicData>
        </a:graphic>
      </p:graphicFrame>
      <p:sp>
        <p:nvSpPr>
          <p:cNvPr id="8" name="TextBox 7"/>
          <p:cNvSpPr txBox="1"/>
          <p:nvPr/>
        </p:nvSpPr>
        <p:spPr>
          <a:xfrm>
            <a:off x="3400639" y="3262429"/>
            <a:ext cx="1786066" cy="369332"/>
          </a:xfrm>
          <a:prstGeom prst="rect">
            <a:avLst/>
          </a:prstGeom>
          <a:noFill/>
        </p:spPr>
        <p:txBody>
          <a:bodyPr wrap="none" rtlCol="0">
            <a:spAutoFit/>
          </a:bodyPr>
          <a:lstStyle/>
          <a:p>
            <a:r>
              <a:rPr lang="en-US" dirty="0" smtClean="0"/>
              <a:t>WT9/HEK9/HEK0</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735559397"/>
              </p:ext>
            </p:extLst>
          </p:nvPr>
        </p:nvGraphicFramePr>
        <p:xfrm>
          <a:off x="592665" y="6009167"/>
          <a:ext cx="7848600" cy="762000"/>
        </p:xfrm>
        <a:graphic>
          <a:graphicData uri="http://schemas.openxmlformats.org/drawingml/2006/table">
            <a:tbl>
              <a:tblPr>
                <a:tableStyleId>{5C22544A-7EE6-4342-B048-85BDC9FD1C3A}</a:tableStyleId>
              </a:tblPr>
              <a:tblGrid>
                <a:gridCol w="2590800"/>
                <a:gridCol w="838200"/>
                <a:gridCol w="685800"/>
                <a:gridCol w="609600"/>
                <a:gridCol w="3124200"/>
              </a:tblGrid>
              <a:tr h="254000">
                <a:tc>
                  <a:txBody>
                    <a:bodyPr/>
                    <a:lstStyle/>
                    <a:p>
                      <a:pPr algn="l" fontAlgn="b"/>
                      <a:r>
                        <a:rPr lang="en-US" sz="1400" b="0" i="0" u="none" strike="noStrike" dirty="0" err="1">
                          <a:solidFill>
                            <a:srgbClr val="000000"/>
                          </a:solidFill>
                          <a:effectLst/>
                          <a:latin typeface="Calibri"/>
                        </a:rPr>
                        <a:t>Chrom</a:t>
                      </a:r>
                      <a:endParaRPr lang="en-US" sz="1400" b="0" i="0" u="none" strike="noStrike" dirty="0">
                        <a:solidFill>
                          <a:srgbClr val="000000"/>
                        </a:solidFill>
                        <a:effectLst/>
                        <a:latin typeface="Calibri"/>
                      </a:endParaRPr>
                    </a:p>
                  </a:txBody>
                  <a:tcPr marL="9525" marR="9525" marT="9525" marB="0" anchor="b"/>
                </a:tc>
                <a:tc>
                  <a:txBody>
                    <a:bodyPr/>
                    <a:lstStyle/>
                    <a:p>
                      <a:pPr algn="l" fontAlgn="b"/>
                      <a:r>
                        <a:rPr lang="en-US" sz="1400" b="0" i="0" u="none" strike="noStrike" dirty="0">
                          <a:solidFill>
                            <a:srgbClr val="000000"/>
                          </a:solidFill>
                          <a:effectLst/>
                          <a:latin typeface="Calibri"/>
                        </a:rPr>
                        <a:t>Position</a:t>
                      </a:r>
                    </a:p>
                  </a:txBody>
                  <a:tcPr marL="9525" marR="9525" marT="9525" marB="0" anchor="b"/>
                </a:tc>
                <a:tc>
                  <a:txBody>
                    <a:bodyPr/>
                    <a:lstStyle/>
                    <a:p>
                      <a:pPr algn="l" fontAlgn="b"/>
                      <a:r>
                        <a:rPr lang="en-US" sz="1400" b="0" i="0" u="none" strike="noStrike" dirty="0">
                          <a:solidFill>
                            <a:srgbClr val="000000"/>
                          </a:solidFill>
                          <a:effectLst/>
                          <a:latin typeface="Calibri"/>
                        </a:rPr>
                        <a:t>Ref</a:t>
                      </a:r>
                    </a:p>
                  </a:txBody>
                  <a:tcPr marL="9525" marR="9525" marT="9525" marB="0" anchor="b"/>
                </a:tc>
                <a:tc>
                  <a:txBody>
                    <a:bodyPr/>
                    <a:lstStyle/>
                    <a:p>
                      <a:pPr algn="l" fontAlgn="b"/>
                      <a:r>
                        <a:rPr lang="en-US" sz="1400" b="0" i="0" u="none" strike="noStrike" dirty="0" err="1">
                          <a:solidFill>
                            <a:srgbClr val="000000"/>
                          </a:solidFill>
                          <a:effectLst/>
                          <a:latin typeface="Calibri"/>
                        </a:rPr>
                        <a:t>Var</a:t>
                      </a:r>
                      <a:endParaRPr lang="en-US" sz="1400" b="0" i="0" u="none" strike="noStrike" dirty="0">
                        <a:solidFill>
                          <a:srgbClr val="000000"/>
                        </a:solidFill>
                        <a:effectLst/>
                        <a:latin typeface="Calibri"/>
                      </a:endParaRPr>
                    </a:p>
                  </a:txBody>
                  <a:tcPr marL="9525" marR="9525" marT="9525" marB="0" anchor="b"/>
                </a:tc>
                <a:tc>
                  <a:txBody>
                    <a:bodyPr/>
                    <a:lstStyle/>
                    <a:p>
                      <a:pPr algn="l" fontAlgn="b"/>
                      <a:r>
                        <a:rPr lang="en-US" sz="1400" b="0" i="0" u="none" strike="noStrike" dirty="0">
                          <a:solidFill>
                            <a:srgbClr val="000000"/>
                          </a:solidFill>
                          <a:effectLst/>
                          <a:latin typeface="Calibri"/>
                        </a:rPr>
                        <a:t>Cons:Cov:Reads1:Reads2:Freq:P-value</a:t>
                      </a:r>
                    </a:p>
                  </a:txBody>
                  <a:tcPr marL="9525" marR="9525" marT="9525" marB="0" anchor="b"/>
                </a:tc>
              </a:tr>
              <a:tr h="254000">
                <a:tc>
                  <a:txBody>
                    <a:bodyPr/>
                    <a:lstStyle/>
                    <a:p>
                      <a:pPr algn="l" fontAlgn="b"/>
                      <a:r>
                        <a:rPr lang="en-US" sz="1400" b="0" i="0" u="none" strike="noStrike">
                          <a:solidFill>
                            <a:srgbClr val="000000"/>
                          </a:solidFill>
                          <a:effectLst/>
                          <a:latin typeface="Calibri"/>
                        </a:rPr>
                        <a:t>gi|251831106|ref|NC_012920.1|</a:t>
                      </a:r>
                    </a:p>
                  </a:txBody>
                  <a:tcPr marL="9525" marR="9525" marT="9525" marB="0" anchor="b"/>
                </a:tc>
                <a:tc>
                  <a:txBody>
                    <a:bodyPr/>
                    <a:lstStyle/>
                    <a:p>
                      <a:pPr algn="r" fontAlgn="b"/>
                      <a:r>
                        <a:rPr lang="en-US" sz="1400" b="0" i="0" u="none" strike="noStrike">
                          <a:solidFill>
                            <a:srgbClr val="000000"/>
                          </a:solidFill>
                          <a:effectLst/>
                          <a:latin typeface="Calibri"/>
                        </a:rPr>
                        <a:t>316</a:t>
                      </a:r>
                    </a:p>
                  </a:txBody>
                  <a:tcPr marL="9525" marR="9525" marT="9525" marB="0" anchor="b"/>
                </a:tc>
                <a:tc>
                  <a:txBody>
                    <a:bodyPr/>
                    <a:lstStyle/>
                    <a:p>
                      <a:pPr algn="l" fontAlgn="b"/>
                      <a:r>
                        <a:rPr lang="en-US" sz="1400" b="0" i="0" u="none" strike="noStrike">
                          <a:solidFill>
                            <a:srgbClr val="000000"/>
                          </a:solidFill>
                          <a:effectLst/>
                          <a:latin typeface="Calibri"/>
                        </a:rPr>
                        <a:t>G</a:t>
                      </a:r>
                    </a:p>
                  </a:txBody>
                  <a:tcPr marL="9525" marR="9525" marT="9525" marB="0" anchor="b"/>
                </a:tc>
                <a:tc>
                  <a:txBody>
                    <a:bodyPr/>
                    <a:lstStyle/>
                    <a:p>
                      <a:pPr algn="l" fontAlgn="b"/>
                      <a:r>
                        <a:rPr lang="en-US" sz="1400" b="0" i="0" u="none" strike="noStrike">
                          <a:solidFill>
                            <a:srgbClr val="000000"/>
                          </a:solidFill>
                          <a:effectLst/>
                          <a:latin typeface="Calibri"/>
                        </a:rPr>
                        <a:t>C</a:t>
                      </a:r>
                    </a:p>
                  </a:txBody>
                  <a:tcPr marL="9525" marR="9525" marT="9525" marB="0" anchor="b"/>
                </a:tc>
                <a:tc>
                  <a:txBody>
                    <a:bodyPr/>
                    <a:lstStyle/>
                    <a:p>
                      <a:pPr algn="l" fontAlgn="b"/>
                      <a:r>
                        <a:rPr lang="en-US" sz="1400" b="0" i="0" u="none" strike="noStrike">
                          <a:solidFill>
                            <a:srgbClr val="000000"/>
                          </a:solidFill>
                          <a:effectLst/>
                          <a:latin typeface="Calibri"/>
                        </a:rPr>
                        <a:t>S:7727:5731:1873:23.85%:0E0</a:t>
                      </a:r>
                    </a:p>
                  </a:txBody>
                  <a:tcPr marL="9525" marR="9525" marT="9525" marB="0" anchor="b"/>
                </a:tc>
              </a:tr>
              <a:tr h="254000">
                <a:tc>
                  <a:txBody>
                    <a:bodyPr/>
                    <a:lstStyle/>
                    <a:p>
                      <a:pPr algn="l" fontAlgn="b"/>
                      <a:r>
                        <a:rPr lang="en-US" sz="1400" b="0" i="0" u="none" strike="noStrike" dirty="0">
                          <a:solidFill>
                            <a:srgbClr val="000000"/>
                          </a:solidFill>
                          <a:effectLst/>
                          <a:latin typeface="Calibri"/>
                        </a:rPr>
                        <a:t>gi|251831106|ref|NC_012920.1|</a:t>
                      </a:r>
                    </a:p>
                  </a:txBody>
                  <a:tcPr marL="9525" marR="9525" marT="9525" marB="0" anchor="b"/>
                </a:tc>
                <a:tc>
                  <a:txBody>
                    <a:bodyPr/>
                    <a:lstStyle/>
                    <a:p>
                      <a:pPr algn="r" fontAlgn="b"/>
                      <a:r>
                        <a:rPr lang="en-US" sz="1400" b="0" i="0" u="none" strike="noStrike">
                          <a:solidFill>
                            <a:srgbClr val="000000"/>
                          </a:solidFill>
                          <a:effectLst/>
                          <a:latin typeface="Calibri"/>
                        </a:rPr>
                        <a:t>318</a:t>
                      </a:r>
                    </a:p>
                  </a:txBody>
                  <a:tcPr marL="9525" marR="9525" marT="9525" marB="0" anchor="b"/>
                </a:tc>
                <a:tc>
                  <a:txBody>
                    <a:bodyPr/>
                    <a:lstStyle/>
                    <a:p>
                      <a:pPr algn="l" fontAlgn="b"/>
                      <a:r>
                        <a:rPr lang="en-US" sz="1400" b="0" i="0" u="none" strike="noStrike">
                          <a:solidFill>
                            <a:srgbClr val="000000"/>
                          </a:solidFill>
                          <a:effectLst/>
                          <a:latin typeface="Calibri"/>
                        </a:rPr>
                        <a:t>T</a:t>
                      </a:r>
                    </a:p>
                  </a:txBody>
                  <a:tcPr marL="9525" marR="9525" marT="9525" marB="0" anchor="b"/>
                </a:tc>
                <a:tc>
                  <a:txBody>
                    <a:bodyPr/>
                    <a:lstStyle/>
                    <a:p>
                      <a:pPr algn="l" fontAlgn="b"/>
                      <a:r>
                        <a:rPr lang="en-US" sz="1400" b="0" i="0" u="none" strike="noStrike">
                          <a:solidFill>
                            <a:srgbClr val="000000"/>
                          </a:solidFill>
                          <a:effectLst/>
                          <a:latin typeface="Calibri"/>
                        </a:rPr>
                        <a:t>C</a:t>
                      </a:r>
                    </a:p>
                  </a:txBody>
                  <a:tcPr marL="9525" marR="9525" marT="9525" marB="0" anchor="b"/>
                </a:tc>
                <a:tc>
                  <a:txBody>
                    <a:bodyPr/>
                    <a:lstStyle/>
                    <a:p>
                      <a:pPr algn="l" fontAlgn="b"/>
                      <a:r>
                        <a:rPr lang="en-US" sz="1400" b="0" i="0" u="none" strike="noStrike" dirty="0">
                          <a:solidFill>
                            <a:srgbClr val="000000"/>
                          </a:solidFill>
                          <a:effectLst/>
                          <a:latin typeface="Calibri"/>
                        </a:rPr>
                        <a:t>Y:7661:5942:1578:20.41%:0E0</a:t>
                      </a:r>
                    </a:p>
                  </a:txBody>
                  <a:tcPr marL="9525" marR="9525" marT="9525" marB="0" anchor="b"/>
                </a:tc>
              </a:tr>
            </a:tbl>
          </a:graphicData>
        </a:graphic>
      </p:graphicFrame>
      <p:sp>
        <p:nvSpPr>
          <p:cNvPr id="10" name="TextBox 9"/>
          <p:cNvSpPr txBox="1"/>
          <p:nvPr/>
        </p:nvSpPr>
        <p:spPr>
          <a:xfrm>
            <a:off x="3723166" y="5638800"/>
            <a:ext cx="1202573" cy="369332"/>
          </a:xfrm>
          <a:prstGeom prst="rect">
            <a:avLst/>
          </a:prstGeom>
          <a:noFill/>
        </p:spPr>
        <p:txBody>
          <a:bodyPr wrap="none" rtlCol="0">
            <a:spAutoFit/>
          </a:bodyPr>
          <a:lstStyle/>
          <a:p>
            <a:r>
              <a:rPr lang="en-US" dirty="0" smtClean="0"/>
              <a:t>WT9/HEK0</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9936816"/>
              </p:ext>
            </p:extLst>
          </p:nvPr>
        </p:nvGraphicFramePr>
        <p:xfrm>
          <a:off x="609600" y="4876800"/>
          <a:ext cx="7848600" cy="508000"/>
        </p:xfrm>
        <a:graphic>
          <a:graphicData uri="http://schemas.openxmlformats.org/drawingml/2006/table">
            <a:tbl>
              <a:tblPr>
                <a:tableStyleId>{5C22544A-7EE6-4342-B048-85BDC9FD1C3A}</a:tableStyleId>
              </a:tblPr>
              <a:tblGrid>
                <a:gridCol w="2590800"/>
                <a:gridCol w="838200"/>
                <a:gridCol w="685800"/>
                <a:gridCol w="609600"/>
                <a:gridCol w="3124200"/>
              </a:tblGrid>
              <a:tr h="254000">
                <a:tc>
                  <a:txBody>
                    <a:bodyPr/>
                    <a:lstStyle/>
                    <a:p>
                      <a:pPr algn="l" fontAlgn="b"/>
                      <a:r>
                        <a:rPr lang="en-US" sz="1400" b="0" i="0" u="none" strike="noStrike" dirty="0" err="1">
                          <a:solidFill>
                            <a:srgbClr val="000000"/>
                          </a:solidFill>
                          <a:effectLst/>
                          <a:latin typeface="Calibri"/>
                        </a:rPr>
                        <a:t>Chrom</a:t>
                      </a:r>
                      <a:endParaRPr lang="en-US" sz="1400" b="0" i="0" u="none" strike="noStrike" dirty="0">
                        <a:solidFill>
                          <a:srgbClr val="000000"/>
                        </a:solidFill>
                        <a:effectLst/>
                        <a:latin typeface="Calibri"/>
                      </a:endParaRPr>
                    </a:p>
                  </a:txBody>
                  <a:tcPr marL="9525" marR="9525" marT="9525" marB="0" anchor="b"/>
                </a:tc>
                <a:tc>
                  <a:txBody>
                    <a:bodyPr/>
                    <a:lstStyle/>
                    <a:p>
                      <a:pPr algn="l" fontAlgn="b"/>
                      <a:r>
                        <a:rPr lang="en-US" sz="1400" b="0" i="0" u="none" strike="noStrike" dirty="0">
                          <a:solidFill>
                            <a:srgbClr val="000000"/>
                          </a:solidFill>
                          <a:effectLst/>
                          <a:latin typeface="Calibri"/>
                        </a:rPr>
                        <a:t>Position</a:t>
                      </a:r>
                    </a:p>
                  </a:txBody>
                  <a:tcPr marL="9525" marR="9525" marT="9525" marB="0" anchor="b"/>
                </a:tc>
                <a:tc>
                  <a:txBody>
                    <a:bodyPr/>
                    <a:lstStyle/>
                    <a:p>
                      <a:pPr algn="l" fontAlgn="b"/>
                      <a:r>
                        <a:rPr lang="en-US" sz="1400" b="0" i="0" u="none" strike="noStrike" dirty="0">
                          <a:solidFill>
                            <a:srgbClr val="000000"/>
                          </a:solidFill>
                          <a:effectLst/>
                          <a:latin typeface="Calibri"/>
                        </a:rPr>
                        <a:t>Ref</a:t>
                      </a:r>
                    </a:p>
                  </a:txBody>
                  <a:tcPr marL="9525" marR="9525" marT="9525" marB="0" anchor="b"/>
                </a:tc>
                <a:tc>
                  <a:txBody>
                    <a:bodyPr/>
                    <a:lstStyle/>
                    <a:p>
                      <a:pPr algn="l" fontAlgn="b"/>
                      <a:r>
                        <a:rPr lang="en-US" sz="1400" b="0" i="0" u="none" strike="noStrike" dirty="0" err="1">
                          <a:solidFill>
                            <a:srgbClr val="000000"/>
                          </a:solidFill>
                          <a:effectLst/>
                          <a:latin typeface="Calibri"/>
                        </a:rPr>
                        <a:t>Var</a:t>
                      </a:r>
                      <a:endParaRPr lang="en-US" sz="1400" b="0" i="0" u="none" strike="noStrike" dirty="0">
                        <a:solidFill>
                          <a:srgbClr val="000000"/>
                        </a:solidFill>
                        <a:effectLst/>
                        <a:latin typeface="Calibri"/>
                      </a:endParaRPr>
                    </a:p>
                  </a:txBody>
                  <a:tcPr marL="9525" marR="9525" marT="9525" marB="0" anchor="b"/>
                </a:tc>
                <a:tc>
                  <a:txBody>
                    <a:bodyPr/>
                    <a:lstStyle/>
                    <a:p>
                      <a:pPr algn="l" fontAlgn="b"/>
                      <a:r>
                        <a:rPr lang="en-US" sz="1400" b="0" i="0" u="none" strike="noStrike" dirty="0">
                          <a:solidFill>
                            <a:srgbClr val="000000"/>
                          </a:solidFill>
                          <a:effectLst/>
                          <a:latin typeface="Calibri"/>
                        </a:rPr>
                        <a:t>Cons:Cov:Reads1:Reads2:Freq:P-value</a:t>
                      </a:r>
                    </a:p>
                  </a:txBody>
                  <a:tcPr marL="9525" marR="9525" marT="9525" marB="0" anchor="b"/>
                </a:tc>
              </a:tr>
              <a:tr h="254000">
                <a:tc>
                  <a:txBody>
                    <a:bodyPr/>
                    <a:lstStyle/>
                    <a:p>
                      <a:pPr algn="l" fontAlgn="b"/>
                      <a:r>
                        <a:rPr lang="en-US" sz="1400" b="0" i="0" u="none" strike="noStrike">
                          <a:solidFill>
                            <a:srgbClr val="000000"/>
                          </a:solidFill>
                          <a:effectLst/>
                          <a:latin typeface="Calibri"/>
                        </a:rPr>
                        <a:t>gi|251831106|ref|NC_012920.1|</a:t>
                      </a:r>
                    </a:p>
                  </a:txBody>
                  <a:tcPr marL="9525" marR="9525" marT="9525" marB="0" anchor="b"/>
                </a:tc>
                <a:tc>
                  <a:txBody>
                    <a:bodyPr/>
                    <a:lstStyle/>
                    <a:p>
                      <a:pPr algn="r" fontAlgn="b"/>
                      <a:r>
                        <a:rPr lang="en-US" sz="1400" b="0" i="0" u="none" strike="noStrike">
                          <a:solidFill>
                            <a:srgbClr val="000000"/>
                          </a:solidFill>
                          <a:effectLst/>
                          <a:latin typeface="Calibri"/>
                        </a:rPr>
                        <a:t>15366</a:t>
                      </a:r>
                    </a:p>
                  </a:txBody>
                  <a:tcPr marL="9525" marR="9525" marT="9525" marB="0" anchor="b"/>
                </a:tc>
                <a:tc>
                  <a:txBody>
                    <a:bodyPr/>
                    <a:lstStyle/>
                    <a:p>
                      <a:pPr algn="l" fontAlgn="b"/>
                      <a:r>
                        <a:rPr lang="en-US" sz="1400" b="0" i="0" u="none" strike="noStrike">
                          <a:solidFill>
                            <a:srgbClr val="000000"/>
                          </a:solidFill>
                          <a:effectLst/>
                          <a:latin typeface="Calibri"/>
                        </a:rPr>
                        <a:t>A</a:t>
                      </a:r>
                    </a:p>
                  </a:txBody>
                  <a:tcPr marL="9525" marR="9525" marT="9525" marB="0" anchor="b"/>
                </a:tc>
                <a:tc>
                  <a:txBody>
                    <a:bodyPr/>
                    <a:lstStyle/>
                    <a:p>
                      <a:pPr algn="l" fontAlgn="b"/>
                      <a:r>
                        <a:rPr lang="en-US" sz="1400" b="0" i="0" u="none" strike="noStrike">
                          <a:solidFill>
                            <a:srgbClr val="000000"/>
                          </a:solidFill>
                          <a:effectLst/>
                          <a:latin typeface="Calibri"/>
                        </a:rPr>
                        <a:t>G</a:t>
                      </a:r>
                    </a:p>
                  </a:txBody>
                  <a:tcPr marL="9525" marR="9525" marT="9525" marB="0" anchor="b"/>
                </a:tc>
                <a:tc>
                  <a:txBody>
                    <a:bodyPr/>
                    <a:lstStyle/>
                    <a:p>
                      <a:pPr algn="l" fontAlgn="b"/>
                      <a:r>
                        <a:rPr lang="en-US" sz="1400" b="0" i="0" u="none" strike="noStrike" dirty="0">
                          <a:solidFill>
                            <a:srgbClr val="000000"/>
                          </a:solidFill>
                          <a:effectLst/>
                          <a:latin typeface="Calibri"/>
                        </a:rPr>
                        <a:t>R:72795:48047:24717:33.95%:0E0</a:t>
                      </a:r>
                    </a:p>
                  </a:txBody>
                  <a:tcPr marL="9525" marR="9525" marT="9525" marB="0" anchor="b"/>
                </a:tc>
              </a:tr>
            </a:tbl>
          </a:graphicData>
        </a:graphic>
      </p:graphicFrame>
      <p:sp>
        <p:nvSpPr>
          <p:cNvPr id="12" name="TextBox 11"/>
          <p:cNvSpPr txBox="1"/>
          <p:nvPr/>
        </p:nvSpPr>
        <p:spPr>
          <a:xfrm>
            <a:off x="3356988" y="4495800"/>
            <a:ext cx="1901483" cy="369332"/>
          </a:xfrm>
          <a:prstGeom prst="rect">
            <a:avLst/>
          </a:prstGeom>
          <a:noFill/>
        </p:spPr>
        <p:txBody>
          <a:bodyPr wrap="none" rtlCol="0">
            <a:spAutoFit/>
          </a:bodyPr>
          <a:lstStyle/>
          <a:p>
            <a:r>
              <a:rPr lang="en-US" dirty="0" smtClean="0"/>
              <a:t>WT9/HEK9/G451E</a:t>
            </a:r>
            <a:endParaRPr lang="en-US" dirty="0"/>
          </a:p>
        </p:txBody>
      </p:sp>
    </p:spTree>
    <p:extLst>
      <p:ext uri="{BB962C8B-B14F-4D97-AF65-F5344CB8AC3E}">
        <p14:creationId xmlns:p14="http://schemas.microsoft.com/office/powerpoint/2010/main" val="34207300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tailored strategies</a:t>
            </a:r>
          </a:p>
        </p:txBody>
      </p:sp>
      <p:sp>
        <p:nvSpPr>
          <p:cNvPr id="3" name="Content Placeholder 2"/>
          <p:cNvSpPr>
            <a:spLocks noGrp="1"/>
          </p:cNvSpPr>
          <p:nvPr>
            <p:ph idx="1"/>
          </p:nvPr>
        </p:nvSpPr>
        <p:spPr/>
        <p:txBody>
          <a:bodyPr/>
          <a:lstStyle/>
          <a:p>
            <a:r>
              <a:rPr lang="en-US" dirty="0" smtClean="0"/>
              <a:t>Searching for deletions – strategy I</a:t>
            </a:r>
          </a:p>
          <a:p>
            <a:r>
              <a:rPr lang="en-US" dirty="0">
                <a:solidFill>
                  <a:schemeClr val="bg2"/>
                </a:solidFill>
              </a:rPr>
              <a:t>Searching for deletions – strategy </a:t>
            </a:r>
            <a:r>
              <a:rPr lang="en-US" dirty="0" smtClean="0">
                <a:solidFill>
                  <a:schemeClr val="bg2"/>
                </a:solidFill>
              </a:rPr>
              <a:t>II</a:t>
            </a:r>
            <a:endParaRPr lang="en-US" dirty="0">
              <a:solidFill>
                <a:schemeClr val="bg2"/>
              </a:solidFill>
            </a:endParaRPr>
          </a:p>
          <a:p>
            <a:r>
              <a:rPr lang="en-US" dirty="0">
                <a:solidFill>
                  <a:schemeClr val="bg2"/>
                </a:solidFill>
              </a:rPr>
              <a:t>Searching for direct repeat – strategy III</a:t>
            </a:r>
          </a:p>
        </p:txBody>
      </p:sp>
    </p:spTree>
    <p:extLst>
      <p:ext uri="{BB962C8B-B14F-4D97-AF65-F5344CB8AC3E}">
        <p14:creationId xmlns:p14="http://schemas.microsoft.com/office/powerpoint/2010/main" val="1409138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3362"/>
            <a:ext cx="6400800" cy="6391275"/>
          </a:xfrm>
          <a:prstGeom prst="rect">
            <a:avLst/>
          </a:prstGeom>
        </p:spPr>
      </p:pic>
      <p:sp>
        <p:nvSpPr>
          <p:cNvPr id="2" name="Oval 1"/>
          <p:cNvSpPr/>
          <p:nvPr/>
        </p:nvSpPr>
        <p:spPr>
          <a:xfrm>
            <a:off x="3632199" y="1879593"/>
            <a:ext cx="4572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6849533" y="1888066"/>
            <a:ext cx="4572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40668" y="4792133"/>
            <a:ext cx="4572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49533" y="4910668"/>
            <a:ext cx="457200"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844801" y="1981200"/>
            <a:ext cx="533400" cy="27939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79066" y="4792133"/>
            <a:ext cx="533400" cy="27939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954866" y="4538141"/>
            <a:ext cx="419102" cy="27939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19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Step-change function smoothing</a:t>
            </a:r>
            <a:endParaRPr lang="en-US" dirty="0"/>
          </a:p>
        </p:txBody>
      </p:sp>
      <p:sp>
        <p:nvSpPr>
          <p:cNvPr id="3" name="Content Placeholder 2"/>
          <p:cNvSpPr>
            <a:spLocks noGrp="1"/>
          </p:cNvSpPr>
          <p:nvPr>
            <p:ph idx="1"/>
          </p:nvPr>
        </p:nvSpPr>
        <p:spPr/>
        <p:txBody>
          <a:bodyPr/>
          <a:lstStyle/>
          <a:p>
            <a:r>
              <a:rPr lang="en-US" dirty="0" smtClean="0"/>
              <a:t>Read depth based approach</a:t>
            </a:r>
          </a:p>
          <a:p>
            <a:r>
              <a:rPr lang="en-US" dirty="0" smtClean="0"/>
              <a:t>Window size = 1kb</a:t>
            </a:r>
          </a:p>
          <a:p>
            <a:r>
              <a:rPr lang="en-US" dirty="0" smtClean="0"/>
              <a:t>Step = 100 </a:t>
            </a:r>
            <a:r>
              <a:rPr lang="en-US" dirty="0" err="1" smtClean="0"/>
              <a:t>bp</a:t>
            </a:r>
            <a:endParaRPr lang="en-US" dirty="0" smtClean="0"/>
          </a:p>
          <a:p>
            <a:r>
              <a:rPr lang="en-US" dirty="0" smtClean="0"/>
              <a:t>Threshold = 85% (</a:t>
            </a:r>
            <a:r>
              <a:rPr lang="en-US" dirty="0" err="1" smtClean="0"/>
              <a:t>mean_rd</a:t>
            </a:r>
            <a:r>
              <a:rPr lang="en-US" dirty="0" smtClean="0"/>
              <a:t>/</a:t>
            </a:r>
            <a:r>
              <a:rPr lang="en-US" dirty="0" err="1" smtClean="0"/>
              <a:t>overall_rd</a:t>
            </a:r>
            <a:r>
              <a:rPr lang="en-US" dirty="0" smtClean="0"/>
              <a:t>)</a:t>
            </a:r>
          </a:p>
          <a:p>
            <a:r>
              <a:rPr lang="en-US" dirty="0" smtClean="0"/>
              <a:t>Two more parameter pairs were tested</a:t>
            </a:r>
          </a:p>
          <a:p>
            <a:pPr lvl="1"/>
            <a:r>
              <a:rPr lang="en-US" dirty="0" smtClean="0"/>
              <a:t>Window: step @</a:t>
            </a:r>
          </a:p>
          <a:p>
            <a:pPr lvl="1"/>
            <a:r>
              <a:rPr lang="en-US" dirty="0" smtClean="0"/>
              <a:t>500:50</a:t>
            </a:r>
          </a:p>
          <a:p>
            <a:pPr lvl="1"/>
            <a:r>
              <a:rPr lang="en-US" dirty="0" smtClean="0"/>
              <a:t>50:10</a:t>
            </a:r>
            <a:endParaRPr lang="en-US" dirty="0"/>
          </a:p>
        </p:txBody>
      </p:sp>
    </p:spTree>
    <p:extLst>
      <p:ext uri="{BB962C8B-B14F-4D97-AF65-F5344CB8AC3E}">
        <p14:creationId xmlns:p14="http://schemas.microsoft.com/office/powerpoint/2010/main" val="21131275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3362"/>
            <a:ext cx="6400800" cy="6391275"/>
          </a:xfrm>
          <a:prstGeom prst="rect">
            <a:avLst/>
          </a:prstGeom>
        </p:spPr>
      </p:pic>
      <p:grpSp>
        <p:nvGrpSpPr>
          <p:cNvPr id="6" name="Group 5"/>
          <p:cNvGrpSpPr/>
          <p:nvPr/>
        </p:nvGrpSpPr>
        <p:grpSpPr>
          <a:xfrm>
            <a:off x="7239000" y="4152320"/>
            <a:ext cx="1479607" cy="369332"/>
            <a:chOff x="7239000" y="4152320"/>
            <a:chExt cx="1479607" cy="369332"/>
          </a:xfrm>
        </p:grpSpPr>
        <p:cxnSp>
          <p:nvCxnSpPr>
            <p:cNvPr id="4" name="Straight Arrow Connector 3"/>
            <p:cNvCxnSpPr/>
            <p:nvPr/>
          </p:nvCxnSpPr>
          <p:spPr>
            <a:xfrm flipH="1">
              <a:off x="7239000" y="4343400"/>
              <a:ext cx="685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924800" y="4152320"/>
              <a:ext cx="793807" cy="369332"/>
            </a:xfrm>
            <a:prstGeom prst="rect">
              <a:avLst/>
            </a:prstGeom>
            <a:noFill/>
          </p:spPr>
          <p:txBody>
            <a:bodyPr wrap="none" rtlCol="0">
              <a:spAutoFit/>
            </a:bodyPr>
            <a:lstStyle/>
            <a:p>
              <a:r>
                <a:rPr lang="en-US" b="1" dirty="0" smtClean="0"/>
                <a:t>G451E</a:t>
              </a:r>
              <a:endParaRPr lang="en-US" b="1" dirty="0"/>
            </a:p>
          </p:txBody>
        </p:sp>
      </p:grpSp>
    </p:spTree>
    <p:extLst>
      <p:ext uri="{BB962C8B-B14F-4D97-AF65-F5344CB8AC3E}">
        <p14:creationId xmlns:p14="http://schemas.microsoft.com/office/powerpoint/2010/main" val="159336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3362"/>
            <a:ext cx="6400800" cy="6391275"/>
          </a:xfrm>
          <a:prstGeom prst="rect">
            <a:avLst/>
          </a:prstGeom>
        </p:spPr>
      </p:pic>
      <p:sp>
        <p:nvSpPr>
          <p:cNvPr id="3" name="Rectangle 2"/>
          <p:cNvSpPr/>
          <p:nvPr/>
        </p:nvSpPr>
        <p:spPr>
          <a:xfrm>
            <a:off x="2286000" y="1143000"/>
            <a:ext cx="1447800" cy="2514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056042" y="3974068"/>
            <a:ext cx="1487623" cy="369332"/>
            <a:chOff x="7239000" y="4152320"/>
            <a:chExt cx="1487623" cy="369332"/>
          </a:xfrm>
        </p:grpSpPr>
        <p:cxnSp>
          <p:nvCxnSpPr>
            <p:cNvPr id="5" name="Straight Arrow Connector 4"/>
            <p:cNvCxnSpPr/>
            <p:nvPr/>
          </p:nvCxnSpPr>
          <p:spPr>
            <a:xfrm flipH="1">
              <a:off x="7239000" y="4343400"/>
              <a:ext cx="685800"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924800" y="4152320"/>
              <a:ext cx="801823" cy="369332"/>
            </a:xfrm>
            <a:prstGeom prst="rect">
              <a:avLst/>
            </a:prstGeom>
            <a:noFill/>
          </p:spPr>
          <p:txBody>
            <a:bodyPr wrap="none" rtlCol="0">
              <a:spAutoFit/>
            </a:bodyPr>
            <a:lstStyle/>
            <a:p>
              <a:r>
                <a:rPr lang="en-US" b="1" dirty="0" smtClean="0">
                  <a:solidFill>
                    <a:srgbClr val="00B050"/>
                  </a:solidFill>
                </a:rPr>
                <a:t>HEK_9</a:t>
              </a:r>
              <a:endParaRPr lang="en-US" b="1" dirty="0">
                <a:solidFill>
                  <a:srgbClr val="00B050"/>
                </a:solidFill>
              </a:endParaRPr>
            </a:p>
          </p:txBody>
        </p:sp>
      </p:grpSp>
    </p:spTree>
    <p:extLst>
      <p:ext uri="{BB962C8B-B14F-4D97-AF65-F5344CB8AC3E}">
        <p14:creationId xmlns:p14="http://schemas.microsoft.com/office/powerpoint/2010/main" val="33805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3362"/>
            <a:ext cx="6400800" cy="6391275"/>
          </a:xfrm>
          <a:prstGeom prst="rect">
            <a:avLst/>
          </a:prstGeom>
        </p:spPr>
      </p:pic>
      <p:grpSp>
        <p:nvGrpSpPr>
          <p:cNvPr id="3" name="Group 2"/>
          <p:cNvGrpSpPr/>
          <p:nvPr/>
        </p:nvGrpSpPr>
        <p:grpSpPr>
          <a:xfrm>
            <a:off x="7262446" y="5081954"/>
            <a:ext cx="1487623" cy="369332"/>
            <a:chOff x="7239000" y="4152320"/>
            <a:chExt cx="1487623" cy="369332"/>
          </a:xfrm>
        </p:grpSpPr>
        <p:cxnSp>
          <p:nvCxnSpPr>
            <p:cNvPr id="4" name="Straight Arrow Connector 3"/>
            <p:cNvCxnSpPr/>
            <p:nvPr/>
          </p:nvCxnSpPr>
          <p:spPr>
            <a:xfrm flipH="1">
              <a:off x="7239000" y="4343400"/>
              <a:ext cx="685800"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924800" y="4152320"/>
              <a:ext cx="801823" cy="369332"/>
            </a:xfrm>
            <a:prstGeom prst="rect">
              <a:avLst/>
            </a:prstGeom>
            <a:noFill/>
          </p:spPr>
          <p:txBody>
            <a:bodyPr wrap="none" rtlCol="0">
              <a:spAutoFit/>
            </a:bodyPr>
            <a:lstStyle/>
            <a:p>
              <a:r>
                <a:rPr lang="en-US" b="1" dirty="0" smtClean="0">
                  <a:solidFill>
                    <a:srgbClr val="00B050"/>
                  </a:solidFill>
                </a:rPr>
                <a:t>HEK_9</a:t>
              </a:r>
              <a:endParaRPr lang="en-US" b="1" dirty="0">
                <a:solidFill>
                  <a:srgbClr val="00B050"/>
                </a:solidFill>
              </a:endParaRPr>
            </a:p>
          </p:txBody>
        </p:sp>
      </p:grpSp>
    </p:spTree>
    <p:extLst>
      <p:ext uri="{BB962C8B-B14F-4D97-AF65-F5344CB8AC3E}">
        <p14:creationId xmlns:p14="http://schemas.microsoft.com/office/powerpoint/2010/main" val="65123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03577"/>
            <a:ext cx="5943599" cy="6450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239000" y="6324600"/>
            <a:ext cx="1282339" cy="369332"/>
          </a:xfrm>
          <a:prstGeom prst="rect">
            <a:avLst/>
          </a:prstGeom>
          <a:noFill/>
        </p:spPr>
        <p:txBody>
          <a:bodyPr wrap="none" rtlCol="0">
            <a:spAutoFit/>
          </a:bodyPr>
          <a:lstStyle/>
          <a:p>
            <a:r>
              <a:rPr lang="en-US" dirty="0" smtClean="0"/>
              <a:t>David Fargo</a:t>
            </a:r>
            <a:endParaRPr lang="en-US" dirty="0"/>
          </a:p>
        </p:txBody>
      </p:sp>
    </p:spTree>
    <p:extLst>
      <p:ext uri="{BB962C8B-B14F-4D97-AF65-F5344CB8AC3E}">
        <p14:creationId xmlns:p14="http://schemas.microsoft.com/office/powerpoint/2010/main" val="41761987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tailored strategies</a:t>
            </a:r>
          </a:p>
        </p:txBody>
      </p:sp>
      <p:sp>
        <p:nvSpPr>
          <p:cNvPr id="3" name="Content Placeholder 2"/>
          <p:cNvSpPr>
            <a:spLocks noGrp="1"/>
          </p:cNvSpPr>
          <p:nvPr>
            <p:ph idx="1"/>
          </p:nvPr>
        </p:nvSpPr>
        <p:spPr/>
        <p:txBody>
          <a:bodyPr/>
          <a:lstStyle/>
          <a:p>
            <a:r>
              <a:rPr lang="en-US" dirty="0" smtClean="0">
                <a:solidFill>
                  <a:schemeClr val="bg2"/>
                </a:solidFill>
              </a:rPr>
              <a:t>Searching for deletions – strategy I</a:t>
            </a:r>
          </a:p>
          <a:p>
            <a:r>
              <a:rPr lang="en-US" dirty="0"/>
              <a:t>Searching for deletions – strategy </a:t>
            </a:r>
            <a:r>
              <a:rPr lang="en-US" dirty="0" smtClean="0"/>
              <a:t>II</a:t>
            </a:r>
            <a:endParaRPr lang="en-US" dirty="0"/>
          </a:p>
          <a:p>
            <a:r>
              <a:rPr lang="en-US" dirty="0">
                <a:solidFill>
                  <a:schemeClr val="bg2"/>
                </a:solidFill>
              </a:rPr>
              <a:t>Searching for direct repeat</a:t>
            </a:r>
            <a:r>
              <a:rPr lang="en-US" dirty="0" smtClean="0">
                <a:solidFill>
                  <a:schemeClr val="bg2"/>
                </a:solidFill>
              </a:rPr>
              <a:t> </a:t>
            </a:r>
            <a:r>
              <a:rPr lang="en-US" dirty="0">
                <a:solidFill>
                  <a:schemeClr val="bg2"/>
                </a:solidFill>
              </a:rPr>
              <a:t>– strategy III</a:t>
            </a:r>
          </a:p>
          <a:p>
            <a:pPr marL="0" indent="0">
              <a:buNone/>
            </a:pPr>
            <a:endParaRPr lang="en-US" dirty="0"/>
          </a:p>
        </p:txBody>
      </p:sp>
    </p:spTree>
    <p:extLst>
      <p:ext uri="{BB962C8B-B14F-4D97-AF65-F5344CB8AC3E}">
        <p14:creationId xmlns:p14="http://schemas.microsoft.com/office/powerpoint/2010/main" val="27015670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9602" y="3718836"/>
            <a:ext cx="8382000" cy="76200"/>
          </a:xfrm>
          <a:prstGeom prst="rect">
            <a:avLst/>
          </a:prstGeom>
          <a:solidFill>
            <a:srgbClr val="92D050"/>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69602" y="1284767"/>
            <a:ext cx="3017984" cy="79738"/>
            <a:chOff x="469602" y="1295400"/>
            <a:chExt cx="3017984" cy="79738"/>
          </a:xfrm>
        </p:grpSpPr>
        <p:sp>
          <p:nvSpPr>
            <p:cNvPr id="3" name="Rectangle 2"/>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309007" y="1905019"/>
            <a:ext cx="5288813" cy="79738"/>
            <a:chOff x="469602" y="1295400"/>
            <a:chExt cx="3017984" cy="79738"/>
          </a:xfrm>
        </p:grpSpPr>
        <p:sp>
          <p:nvSpPr>
            <p:cNvPr id="7" name="Rectangle 6"/>
            <p:cNvSpPr/>
            <p:nvPr/>
          </p:nvSpPr>
          <p:spPr>
            <a:xfrm>
              <a:off x="469602" y="1295400"/>
              <a:ext cx="146199"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15801" y="3505219"/>
            <a:ext cx="3346599" cy="76200"/>
            <a:chOff x="469602" y="1295400"/>
            <a:chExt cx="2871785" cy="76200"/>
          </a:xfrm>
        </p:grpSpPr>
        <p:sp>
          <p:nvSpPr>
            <p:cNvPr id="10" name="Rectangle 9"/>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5188" y="1298938"/>
              <a:ext cx="146199"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188186" y="5715019"/>
            <a:ext cx="3346599" cy="76200"/>
            <a:chOff x="469602" y="1295400"/>
            <a:chExt cx="2871785" cy="76200"/>
          </a:xfrm>
        </p:grpSpPr>
        <p:sp>
          <p:nvSpPr>
            <p:cNvPr id="13" name="Rectangle 12"/>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064411" y="1298938"/>
              <a:ext cx="276976"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034958" y="4225581"/>
            <a:ext cx="3017984" cy="79738"/>
            <a:chOff x="469602" y="1295400"/>
            <a:chExt cx="3017984" cy="79738"/>
          </a:xfrm>
        </p:grpSpPr>
        <p:sp>
          <p:nvSpPr>
            <p:cNvPr id="16" name="Rectangle 15"/>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3116224" y="1734849"/>
            <a:ext cx="3017984" cy="79738"/>
            <a:chOff x="469602" y="1295400"/>
            <a:chExt cx="3017984" cy="79738"/>
          </a:xfrm>
        </p:grpSpPr>
        <p:sp>
          <p:nvSpPr>
            <p:cNvPr id="19" name="Rectangle 18"/>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926802" y="1699435"/>
            <a:ext cx="3017984" cy="79738"/>
            <a:chOff x="469602" y="1295400"/>
            <a:chExt cx="3017984" cy="79738"/>
          </a:xfrm>
        </p:grpSpPr>
        <p:sp>
          <p:nvSpPr>
            <p:cNvPr id="22" name="Rectangle 21"/>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022400" y="6019819"/>
            <a:ext cx="3017984" cy="79738"/>
            <a:chOff x="469602" y="1295400"/>
            <a:chExt cx="3017984" cy="79738"/>
          </a:xfrm>
        </p:grpSpPr>
        <p:sp>
          <p:nvSpPr>
            <p:cNvPr id="25" name="Rectangle 24"/>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132615" y="3200419"/>
            <a:ext cx="5288813" cy="79738"/>
            <a:chOff x="469602" y="1295400"/>
            <a:chExt cx="3017984" cy="79738"/>
          </a:xfrm>
        </p:grpSpPr>
        <p:sp>
          <p:nvSpPr>
            <p:cNvPr id="28" name="Rectangle 27"/>
            <p:cNvSpPr/>
            <p:nvPr/>
          </p:nvSpPr>
          <p:spPr>
            <a:xfrm>
              <a:off x="469602" y="1295400"/>
              <a:ext cx="146199"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883386" y="2514619"/>
            <a:ext cx="5288813" cy="79738"/>
            <a:chOff x="469602" y="1295400"/>
            <a:chExt cx="3017984" cy="79738"/>
          </a:xfrm>
        </p:grpSpPr>
        <p:sp>
          <p:nvSpPr>
            <p:cNvPr id="31" name="Rectangle 30"/>
            <p:cNvSpPr/>
            <p:nvPr/>
          </p:nvSpPr>
          <p:spPr>
            <a:xfrm>
              <a:off x="469602" y="1295400"/>
              <a:ext cx="146199"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91220" y="3158781"/>
            <a:ext cx="5288813" cy="79738"/>
            <a:chOff x="469602" y="1295400"/>
            <a:chExt cx="3017984" cy="79738"/>
          </a:xfrm>
        </p:grpSpPr>
        <p:sp>
          <p:nvSpPr>
            <p:cNvPr id="34" name="Rectangle 33"/>
            <p:cNvSpPr/>
            <p:nvPr/>
          </p:nvSpPr>
          <p:spPr>
            <a:xfrm>
              <a:off x="469602" y="1295400"/>
              <a:ext cx="146199"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1188186" y="2819419"/>
            <a:ext cx="5288813" cy="79738"/>
            <a:chOff x="469602" y="1295400"/>
            <a:chExt cx="3017984" cy="79738"/>
          </a:xfrm>
        </p:grpSpPr>
        <p:sp>
          <p:nvSpPr>
            <p:cNvPr id="37" name="Rectangle 36"/>
            <p:cNvSpPr/>
            <p:nvPr/>
          </p:nvSpPr>
          <p:spPr>
            <a:xfrm>
              <a:off x="469602" y="1295400"/>
              <a:ext cx="146199"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1340586" y="2971819"/>
            <a:ext cx="5288813" cy="79738"/>
            <a:chOff x="469602" y="1295400"/>
            <a:chExt cx="3017984" cy="79738"/>
          </a:xfrm>
        </p:grpSpPr>
        <p:sp>
          <p:nvSpPr>
            <p:cNvPr id="40" name="Rectangle 39"/>
            <p:cNvSpPr/>
            <p:nvPr/>
          </p:nvSpPr>
          <p:spPr>
            <a:xfrm>
              <a:off x="469602" y="1295400"/>
              <a:ext cx="146199"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2783070" y="1570072"/>
            <a:ext cx="5288813" cy="79738"/>
            <a:chOff x="469602" y="1295400"/>
            <a:chExt cx="3017984" cy="79738"/>
          </a:xfrm>
        </p:grpSpPr>
        <p:sp>
          <p:nvSpPr>
            <p:cNvPr id="43" name="Rectangle 42"/>
            <p:cNvSpPr/>
            <p:nvPr/>
          </p:nvSpPr>
          <p:spPr>
            <a:xfrm>
              <a:off x="469602" y="1295400"/>
              <a:ext cx="146199"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3304063" y="3849888"/>
            <a:ext cx="3346599" cy="76200"/>
            <a:chOff x="469602" y="1295400"/>
            <a:chExt cx="2871785" cy="76200"/>
          </a:xfrm>
        </p:grpSpPr>
        <p:sp>
          <p:nvSpPr>
            <p:cNvPr id="46" name="Rectangle 45"/>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195188" y="1298938"/>
              <a:ext cx="146199"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1073001" y="3962419"/>
            <a:ext cx="3346599" cy="76200"/>
            <a:chOff x="469602" y="1295400"/>
            <a:chExt cx="2871785" cy="76200"/>
          </a:xfrm>
        </p:grpSpPr>
        <p:sp>
          <p:nvSpPr>
            <p:cNvPr id="49" name="Rectangle 48"/>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195188" y="1298938"/>
              <a:ext cx="146199"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768177" y="4076719"/>
            <a:ext cx="3346599" cy="76200"/>
            <a:chOff x="469602" y="1295400"/>
            <a:chExt cx="2871785" cy="76200"/>
          </a:xfrm>
        </p:grpSpPr>
        <p:sp>
          <p:nvSpPr>
            <p:cNvPr id="52" name="Rectangle 51"/>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195188" y="1298938"/>
              <a:ext cx="146199"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1377801" y="4267219"/>
            <a:ext cx="3346599" cy="76200"/>
            <a:chOff x="469602" y="1295400"/>
            <a:chExt cx="2871785" cy="76200"/>
          </a:xfrm>
        </p:grpSpPr>
        <p:sp>
          <p:nvSpPr>
            <p:cNvPr id="55" name="Rectangle 54"/>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195188" y="1298938"/>
              <a:ext cx="146199"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389584" y="5257819"/>
            <a:ext cx="3346599" cy="76200"/>
            <a:chOff x="469602" y="1295400"/>
            <a:chExt cx="2871785" cy="76200"/>
          </a:xfrm>
        </p:grpSpPr>
        <p:sp>
          <p:nvSpPr>
            <p:cNvPr id="58" name="Rectangle 57"/>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195188" y="1298938"/>
              <a:ext cx="146199"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3481522" y="2666127"/>
            <a:ext cx="3346599" cy="76200"/>
            <a:chOff x="469602" y="1295400"/>
            <a:chExt cx="2871785" cy="76200"/>
          </a:xfrm>
        </p:grpSpPr>
        <p:sp>
          <p:nvSpPr>
            <p:cNvPr id="61" name="Rectangle 60"/>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195188" y="1298938"/>
              <a:ext cx="146199"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835001" y="4724419"/>
            <a:ext cx="3346599" cy="76200"/>
            <a:chOff x="469602" y="1295400"/>
            <a:chExt cx="2871785" cy="76200"/>
          </a:xfrm>
        </p:grpSpPr>
        <p:sp>
          <p:nvSpPr>
            <p:cNvPr id="64" name="Rectangle 63"/>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064411" y="1298938"/>
              <a:ext cx="276976"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4188067" y="4876819"/>
            <a:ext cx="3346599" cy="76200"/>
            <a:chOff x="469602" y="1295400"/>
            <a:chExt cx="2871785" cy="76200"/>
          </a:xfrm>
        </p:grpSpPr>
        <p:sp>
          <p:nvSpPr>
            <p:cNvPr id="67" name="Rectangle 66"/>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3064411" y="1298938"/>
              <a:ext cx="276976"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1260400" y="5054025"/>
            <a:ext cx="3346599" cy="76200"/>
            <a:chOff x="469602" y="1295400"/>
            <a:chExt cx="2871785" cy="76200"/>
          </a:xfrm>
        </p:grpSpPr>
        <p:sp>
          <p:nvSpPr>
            <p:cNvPr id="70" name="Rectangle 69"/>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3064411" y="1298938"/>
              <a:ext cx="276976"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292201" y="5181619"/>
            <a:ext cx="3346599" cy="76200"/>
            <a:chOff x="469602" y="1295400"/>
            <a:chExt cx="2871785" cy="76200"/>
          </a:xfrm>
        </p:grpSpPr>
        <p:sp>
          <p:nvSpPr>
            <p:cNvPr id="73" name="Rectangle 72"/>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064411" y="1298938"/>
              <a:ext cx="276976"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2417685" y="4495819"/>
            <a:ext cx="3346599" cy="76200"/>
            <a:chOff x="469602" y="1295400"/>
            <a:chExt cx="2871785" cy="76200"/>
          </a:xfrm>
        </p:grpSpPr>
        <p:sp>
          <p:nvSpPr>
            <p:cNvPr id="76" name="Rectangle 75"/>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064411" y="1298938"/>
              <a:ext cx="276976"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2495211" y="1427417"/>
            <a:ext cx="3346599" cy="76200"/>
            <a:chOff x="469602" y="1295400"/>
            <a:chExt cx="2871785" cy="76200"/>
          </a:xfrm>
        </p:grpSpPr>
        <p:sp>
          <p:nvSpPr>
            <p:cNvPr id="79" name="Rectangle 78"/>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064411" y="1298938"/>
              <a:ext cx="276976"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2749401" y="5638808"/>
            <a:ext cx="5681417" cy="79746"/>
            <a:chOff x="469602" y="1295400"/>
            <a:chExt cx="2871785" cy="52354"/>
          </a:xfrm>
        </p:grpSpPr>
        <p:sp>
          <p:nvSpPr>
            <p:cNvPr id="82" name="Rectangle 81"/>
            <p:cNvSpPr/>
            <p:nvPr/>
          </p:nvSpPr>
          <p:spPr>
            <a:xfrm>
              <a:off x="469602" y="1295400"/>
              <a:ext cx="185418" cy="5002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3159956" y="1298937"/>
              <a:ext cx="181431" cy="4881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p:cNvGrpSpPr/>
          <p:nvPr/>
        </p:nvGrpSpPr>
        <p:grpSpPr>
          <a:xfrm>
            <a:off x="750230" y="2057419"/>
            <a:ext cx="3346599" cy="76200"/>
            <a:chOff x="469602" y="1295400"/>
            <a:chExt cx="2871785" cy="76200"/>
          </a:xfrm>
        </p:grpSpPr>
        <p:sp>
          <p:nvSpPr>
            <p:cNvPr id="85" name="Rectangle 84"/>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3064411" y="1298938"/>
              <a:ext cx="276976"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p:cNvGrpSpPr/>
          <p:nvPr/>
        </p:nvGrpSpPr>
        <p:grpSpPr>
          <a:xfrm>
            <a:off x="3054201" y="5943619"/>
            <a:ext cx="3346599" cy="76200"/>
            <a:chOff x="469602" y="1295400"/>
            <a:chExt cx="2871785" cy="76200"/>
          </a:xfrm>
        </p:grpSpPr>
        <p:sp>
          <p:nvSpPr>
            <p:cNvPr id="88" name="Rectangle 87"/>
            <p:cNvSpPr/>
            <p:nvPr/>
          </p:nvSpPr>
          <p:spPr>
            <a:xfrm>
              <a:off x="469602" y="1295400"/>
              <a:ext cx="321623"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3064411" y="1298938"/>
              <a:ext cx="276976" cy="726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5181600" y="6248419"/>
            <a:ext cx="3017984" cy="79738"/>
            <a:chOff x="469602" y="1295400"/>
            <a:chExt cx="3017984" cy="79738"/>
          </a:xfrm>
        </p:grpSpPr>
        <p:sp>
          <p:nvSpPr>
            <p:cNvPr id="91" name="Rectangle 90"/>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p:cNvGrpSpPr/>
          <p:nvPr/>
        </p:nvGrpSpPr>
        <p:grpSpPr>
          <a:xfrm>
            <a:off x="4282208" y="2465000"/>
            <a:ext cx="3017984" cy="79738"/>
            <a:chOff x="469602" y="1295400"/>
            <a:chExt cx="3017984" cy="79738"/>
          </a:xfrm>
        </p:grpSpPr>
        <p:sp>
          <p:nvSpPr>
            <p:cNvPr id="94" name="Rectangle 93"/>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2283037" y="2286019"/>
            <a:ext cx="3017984" cy="79738"/>
            <a:chOff x="469602" y="1295400"/>
            <a:chExt cx="3017984" cy="79738"/>
          </a:xfrm>
        </p:grpSpPr>
        <p:sp>
          <p:nvSpPr>
            <p:cNvPr id="97" name="Rectangle 96"/>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2136838" y="3381166"/>
            <a:ext cx="3017984" cy="79738"/>
            <a:chOff x="469602" y="1295400"/>
            <a:chExt cx="3017984" cy="79738"/>
          </a:xfrm>
        </p:grpSpPr>
        <p:sp>
          <p:nvSpPr>
            <p:cNvPr id="100" name="Rectangle 99"/>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4599004" y="2923074"/>
            <a:ext cx="3017984" cy="79738"/>
            <a:chOff x="469602" y="1295400"/>
            <a:chExt cx="3017984" cy="79738"/>
          </a:xfrm>
        </p:grpSpPr>
        <p:sp>
          <p:nvSpPr>
            <p:cNvPr id="103" name="Rectangle 102"/>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2037644" y="6594857"/>
            <a:ext cx="3017984" cy="79738"/>
            <a:chOff x="469602" y="1295400"/>
            <a:chExt cx="3017984" cy="79738"/>
          </a:xfrm>
        </p:grpSpPr>
        <p:sp>
          <p:nvSpPr>
            <p:cNvPr id="106" name="Rectangle 105"/>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5412834" y="3594704"/>
            <a:ext cx="3017984" cy="79738"/>
            <a:chOff x="469602" y="1295400"/>
            <a:chExt cx="3017984" cy="79738"/>
          </a:xfrm>
        </p:grpSpPr>
        <p:sp>
          <p:nvSpPr>
            <p:cNvPr id="109" name="Rectangle 108"/>
            <p:cNvSpPr/>
            <p:nvPr/>
          </p:nvSpPr>
          <p:spPr>
            <a:xfrm>
              <a:off x="469602" y="1295400"/>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3195188" y="1298938"/>
              <a:ext cx="292398" cy="76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Title 110"/>
          <p:cNvSpPr>
            <a:spLocks noGrp="1"/>
          </p:cNvSpPr>
          <p:nvPr>
            <p:ph type="title"/>
          </p:nvPr>
        </p:nvSpPr>
        <p:spPr>
          <a:xfrm>
            <a:off x="457200" y="-1820"/>
            <a:ext cx="8229600" cy="1143000"/>
          </a:xfrm>
        </p:spPr>
        <p:txBody>
          <a:bodyPr/>
          <a:lstStyle/>
          <a:p>
            <a:r>
              <a:rPr lang="en-US" dirty="0" smtClean="0"/>
              <a:t>This is what we are dealing</a:t>
            </a:r>
            <a:endParaRPr lang="en-US" dirty="0"/>
          </a:p>
        </p:txBody>
      </p:sp>
      <p:grpSp>
        <p:nvGrpSpPr>
          <p:cNvPr id="117" name="Group 116"/>
          <p:cNvGrpSpPr/>
          <p:nvPr/>
        </p:nvGrpSpPr>
        <p:grpSpPr>
          <a:xfrm>
            <a:off x="6114776" y="3795036"/>
            <a:ext cx="3014511" cy="937710"/>
            <a:chOff x="6114776" y="3795036"/>
            <a:chExt cx="3014511" cy="937710"/>
          </a:xfrm>
        </p:grpSpPr>
        <p:sp>
          <p:nvSpPr>
            <p:cNvPr id="112" name="TextBox 111"/>
            <p:cNvSpPr txBox="1"/>
            <p:nvPr/>
          </p:nvSpPr>
          <p:spPr>
            <a:xfrm>
              <a:off x="6231699" y="4363414"/>
              <a:ext cx="2897588" cy="369332"/>
            </a:xfrm>
            <a:prstGeom prst="rect">
              <a:avLst/>
            </a:prstGeom>
            <a:noFill/>
          </p:spPr>
          <p:txBody>
            <a:bodyPr wrap="none" rtlCol="0">
              <a:spAutoFit/>
            </a:bodyPr>
            <a:lstStyle/>
            <a:p>
              <a:r>
                <a:rPr lang="en-US" dirty="0" smtClean="0"/>
                <a:t>Linear mitochondria genome</a:t>
              </a:r>
              <a:endParaRPr lang="en-US" dirty="0"/>
            </a:p>
          </p:txBody>
        </p:sp>
        <p:cxnSp>
          <p:nvCxnSpPr>
            <p:cNvPr id="115" name="Straight Arrow Connector 114"/>
            <p:cNvCxnSpPr/>
            <p:nvPr/>
          </p:nvCxnSpPr>
          <p:spPr>
            <a:xfrm flipH="1" flipV="1">
              <a:off x="6114776" y="3795036"/>
              <a:ext cx="628159" cy="56837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13" name="Rectangle 112"/>
          <p:cNvSpPr/>
          <p:nvPr/>
        </p:nvSpPr>
        <p:spPr>
          <a:xfrm>
            <a:off x="2634427" y="5609312"/>
            <a:ext cx="5855383" cy="114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2440272" y="1418194"/>
            <a:ext cx="3464805" cy="95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394469" y="1246046"/>
            <a:ext cx="3186931" cy="152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5084083" y="6205211"/>
            <a:ext cx="3186931" cy="152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8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anim calcmode="lin" valueType="num">
                                      <p:cBhvr additive="base">
                                        <p:cTn id="11" dur="500" fill="hold"/>
                                        <p:tgtEl>
                                          <p:spTgt spid="117"/>
                                        </p:tgtEl>
                                        <p:attrNameLst>
                                          <p:attrName>ppt_x</p:attrName>
                                        </p:attrNameLst>
                                      </p:cBhvr>
                                      <p:tavLst>
                                        <p:tav tm="0">
                                          <p:val>
                                            <p:strVal val="#ppt_x"/>
                                          </p:val>
                                        </p:tav>
                                        <p:tav tm="100000">
                                          <p:val>
                                            <p:strVal val="#ppt_x"/>
                                          </p:val>
                                        </p:tav>
                                      </p:tavLst>
                                    </p:anim>
                                    <p:anim calcmode="lin" valueType="num">
                                      <p:cBhvr additive="base">
                                        <p:cTn id="1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3" grpId="0" animBg="1"/>
      <p:bldP spid="116" grpId="0" animBg="1"/>
      <p:bldP spid="118" grpId="0" animBg="1"/>
      <p:bldP spid="1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 of the </a:t>
            </a:r>
            <a:r>
              <a:rPr lang="en-US" smtClean="0"/>
              <a:t>mitochondria project</a:t>
            </a:r>
            <a:endParaRPr lang="en-US" dirty="0"/>
          </a:p>
        </p:txBody>
      </p:sp>
      <p:sp>
        <p:nvSpPr>
          <p:cNvPr id="3" name="Content Placeholder 2"/>
          <p:cNvSpPr>
            <a:spLocks noGrp="1"/>
          </p:cNvSpPr>
          <p:nvPr>
            <p:ph idx="1"/>
          </p:nvPr>
        </p:nvSpPr>
        <p:spPr/>
        <p:txBody>
          <a:bodyPr/>
          <a:lstStyle/>
          <a:p>
            <a:r>
              <a:rPr lang="en-US" dirty="0" smtClean="0"/>
              <a:t>Research rationale</a:t>
            </a:r>
          </a:p>
          <a:p>
            <a:r>
              <a:rPr lang="en-US" dirty="0"/>
              <a:t>Understanding the data and quality assessment</a:t>
            </a:r>
          </a:p>
          <a:p>
            <a:r>
              <a:rPr lang="en-US" dirty="0"/>
              <a:t>SMRT portal and SMRT </a:t>
            </a:r>
            <a:r>
              <a:rPr lang="en-US" dirty="0" smtClean="0"/>
              <a:t>analysis</a:t>
            </a:r>
          </a:p>
          <a:p>
            <a:r>
              <a:rPr lang="en-US" dirty="0" smtClean="0"/>
              <a:t>Analyzing the </a:t>
            </a:r>
            <a:r>
              <a:rPr lang="en-US" dirty="0" err="1" smtClean="0"/>
              <a:t>Illumina</a:t>
            </a:r>
            <a:r>
              <a:rPr lang="en-US" dirty="0" smtClean="0"/>
              <a:t> data</a:t>
            </a:r>
          </a:p>
          <a:p>
            <a:r>
              <a:rPr lang="en-US" dirty="0" smtClean="0"/>
              <a:t>Custom tailored strategies</a:t>
            </a:r>
          </a:p>
          <a:p>
            <a:pPr lvl="1"/>
            <a:r>
              <a:rPr lang="en-US" dirty="0" smtClean="0"/>
              <a:t>Searching for deletion</a:t>
            </a:r>
          </a:p>
          <a:p>
            <a:pPr lvl="1"/>
            <a:r>
              <a:rPr lang="en-US" dirty="0" smtClean="0"/>
              <a:t>Searching for “direct repeats”</a:t>
            </a:r>
          </a:p>
          <a:p>
            <a:endParaRPr lang="en-US" dirty="0"/>
          </a:p>
        </p:txBody>
      </p:sp>
    </p:spTree>
    <p:extLst>
      <p:ext uri="{BB962C8B-B14F-4D97-AF65-F5344CB8AC3E}">
        <p14:creationId xmlns:p14="http://schemas.microsoft.com/office/powerpoint/2010/main" val="23177566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7"/>
            <a:ext cx="6858000" cy="6847794"/>
          </a:xfrm>
          <a:prstGeom prst="rect">
            <a:avLst/>
          </a:prstGeom>
        </p:spPr>
      </p:pic>
      <p:grpSp>
        <p:nvGrpSpPr>
          <p:cNvPr id="6" name="Group 5"/>
          <p:cNvGrpSpPr/>
          <p:nvPr/>
        </p:nvGrpSpPr>
        <p:grpSpPr>
          <a:xfrm>
            <a:off x="2514600" y="838200"/>
            <a:ext cx="5282728" cy="3733800"/>
            <a:chOff x="2514600" y="838200"/>
            <a:chExt cx="5282728" cy="3733800"/>
          </a:xfrm>
        </p:grpSpPr>
        <p:sp>
          <p:nvSpPr>
            <p:cNvPr id="3" name="TextBox 2"/>
            <p:cNvSpPr txBox="1"/>
            <p:nvPr/>
          </p:nvSpPr>
          <p:spPr>
            <a:xfrm>
              <a:off x="5410200" y="838200"/>
              <a:ext cx="2387128" cy="646331"/>
            </a:xfrm>
            <a:prstGeom prst="rect">
              <a:avLst/>
            </a:prstGeom>
            <a:noFill/>
          </p:spPr>
          <p:txBody>
            <a:bodyPr wrap="none" rtlCol="0">
              <a:spAutoFit/>
            </a:bodyPr>
            <a:lstStyle/>
            <a:p>
              <a:r>
                <a:rPr lang="en-US" dirty="0" smtClean="0"/>
                <a:t>3073214 reads w/o gap</a:t>
              </a:r>
            </a:p>
            <a:p>
              <a:r>
                <a:rPr lang="en-US" b="1" dirty="0" smtClean="0">
                  <a:solidFill>
                    <a:srgbClr val="FF0000"/>
                  </a:solidFill>
                </a:rPr>
                <a:t>95.09%</a:t>
              </a:r>
              <a:endParaRPr lang="en-US" b="1" dirty="0">
                <a:solidFill>
                  <a:srgbClr val="FF0000"/>
                </a:solidFill>
              </a:endParaRPr>
            </a:p>
          </p:txBody>
        </p:sp>
        <p:cxnSp>
          <p:nvCxnSpPr>
            <p:cNvPr id="5" name="Straight Arrow Connector 4"/>
            <p:cNvCxnSpPr/>
            <p:nvPr/>
          </p:nvCxnSpPr>
          <p:spPr>
            <a:xfrm flipH="1">
              <a:off x="2514600" y="1371600"/>
              <a:ext cx="2895600" cy="3200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01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33362"/>
            <a:ext cx="6400800" cy="6391275"/>
          </a:xfrm>
          <a:prstGeom prst="rect">
            <a:avLst/>
          </a:prstGeom>
        </p:spPr>
      </p:pic>
      <p:sp>
        <p:nvSpPr>
          <p:cNvPr id="2" name="Rectangle 1"/>
          <p:cNvSpPr/>
          <p:nvPr/>
        </p:nvSpPr>
        <p:spPr>
          <a:xfrm>
            <a:off x="3363686" y="3973286"/>
            <a:ext cx="304800" cy="190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67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89" y="0"/>
            <a:ext cx="6868221" cy="6858000"/>
          </a:xfrm>
          <a:prstGeom prst="rect">
            <a:avLst/>
          </a:prstGeom>
        </p:spPr>
      </p:pic>
    </p:spTree>
    <p:extLst>
      <p:ext uri="{BB962C8B-B14F-4D97-AF65-F5344CB8AC3E}">
        <p14:creationId xmlns:p14="http://schemas.microsoft.com/office/powerpoint/2010/main" val="660740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5332" y="1102862"/>
            <a:ext cx="3352800" cy="76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Minimum break size: 2,000 </a:t>
            </a:r>
            <a:r>
              <a:rPr lang="en-US" b="1" dirty="0" err="1" smtClean="0">
                <a:solidFill>
                  <a:schemeClr val="tx1"/>
                </a:solidFill>
              </a:rPr>
              <a:t>bp</a:t>
            </a:r>
            <a:endParaRPr lang="en-US" b="1" dirty="0" smtClean="0">
              <a:solidFill>
                <a:schemeClr val="tx1"/>
              </a:solidFill>
            </a:endParaRPr>
          </a:p>
          <a:p>
            <a:pPr algn="ctr"/>
            <a:r>
              <a:rPr lang="en-US" b="1" dirty="0" smtClean="0">
                <a:solidFill>
                  <a:schemeClr val="tx1"/>
                </a:solidFill>
              </a:rPr>
              <a:t>Maximum break size: 14,500 </a:t>
            </a:r>
            <a:r>
              <a:rPr lang="en-US" b="1" dirty="0" err="1" smtClean="0">
                <a:solidFill>
                  <a:schemeClr val="tx1"/>
                </a:solidFill>
              </a:rPr>
              <a:t>bp</a:t>
            </a:r>
            <a:endParaRPr lang="en-US" b="1" dirty="0">
              <a:solidFill>
                <a:schemeClr val="tx1"/>
              </a:solidFill>
            </a:endParaRPr>
          </a:p>
        </p:txBody>
      </p:sp>
      <p:sp>
        <p:nvSpPr>
          <p:cNvPr id="7" name="Title 6"/>
          <p:cNvSpPr>
            <a:spLocks noGrp="1"/>
          </p:cNvSpPr>
          <p:nvPr>
            <p:ph type="title"/>
          </p:nvPr>
        </p:nvSpPr>
        <p:spPr>
          <a:xfrm>
            <a:off x="457200" y="7346"/>
            <a:ext cx="8229600" cy="1143000"/>
          </a:xfrm>
        </p:spPr>
        <p:txBody>
          <a:bodyPr>
            <a:normAutofit/>
          </a:bodyPr>
          <a:lstStyle/>
          <a:p>
            <a:r>
              <a:rPr lang="en-US" sz="3600" dirty="0" smtClean="0"/>
              <a:t>Getting the support for breaks workflow</a:t>
            </a:r>
            <a:endParaRPr lang="en-US" sz="3600" dirty="0"/>
          </a:p>
        </p:txBody>
      </p:sp>
      <p:sp>
        <p:nvSpPr>
          <p:cNvPr id="9" name="Rectangle 8"/>
          <p:cNvSpPr/>
          <p:nvPr/>
        </p:nvSpPr>
        <p:spPr>
          <a:xfrm>
            <a:off x="3200508" y="2385004"/>
            <a:ext cx="2562447" cy="7391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For each read aligned </a:t>
            </a:r>
          </a:p>
          <a:p>
            <a:pPr algn="ctr"/>
            <a:r>
              <a:rPr lang="en-US" b="1" dirty="0" smtClean="0">
                <a:solidFill>
                  <a:schemeClr val="tx1"/>
                </a:solidFill>
              </a:rPr>
              <a:t>with break(s)</a:t>
            </a:r>
            <a:endParaRPr lang="en-US" b="1" dirty="0">
              <a:solidFill>
                <a:schemeClr val="tx1"/>
              </a:solidFill>
            </a:endParaRPr>
          </a:p>
        </p:txBody>
      </p:sp>
      <p:sp>
        <p:nvSpPr>
          <p:cNvPr id="10" name="Rectangle 9"/>
          <p:cNvSpPr/>
          <p:nvPr/>
        </p:nvSpPr>
        <p:spPr>
          <a:xfrm>
            <a:off x="2777196" y="3662896"/>
            <a:ext cx="3346938" cy="6043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Determine the break start &amp; end</a:t>
            </a:r>
          </a:p>
        </p:txBody>
      </p:sp>
      <p:sp>
        <p:nvSpPr>
          <p:cNvPr id="11" name="Rectangle 10"/>
          <p:cNvSpPr/>
          <p:nvPr/>
        </p:nvSpPr>
        <p:spPr>
          <a:xfrm>
            <a:off x="2787448" y="4768725"/>
            <a:ext cx="3352800" cy="76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Record one support all bases bound by [start, end] </a:t>
            </a:r>
            <a:endParaRPr lang="en-US" b="1" dirty="0">
              <a:solidFill>
                <a:schemeClr val="tx1"/>
              </a:solidFill>
            </a:endParaRPr>
          </a:p>
        </p:txBody>
      </p:sp>
      <p:sp>
        <p:nvSpPr>
          <p:cNvPr id="12" name="Rectangle 11"/>
          <p:cNvSpPr/>
          <p:nvPr/>
        </p:nvSpPr>
        <p:spPr>
          <a:xfrm>
            <a:off x="2755906" y="6078684"/>
            <a:ext cx="3352800" cy="76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Crawling along the mitochondria genome and get the “pileup” support for breaks</a:t>
            </a:r>
            <a:endParaRPr lang="en-US" b="1" dirty="0">
              <a:solidFill>
                <a:schemeClr val="tx1"/>
              </a:solidFill>
            </a:endParaRPr>
          </a:p>
        </p:txBody>
      </p:sp>
      <p:sp>
        <p:nvSpPr>
          <p:cNvPr id="13" name="Striped Right Arrow 12"/>
          <p:cNvSpPr/>
          <p:nvPr/>
        </p:nvSpPr>
        <p:spPr>
          <a:xfrm>
            <a:off x="4190999" y="1921134"/>
            <a:ext cx="533400" cy="364866"/>
          </a:xfrm>
          <a:prstGeom prst="stripedRightArrow">
            <a:avLst/>
          </a:prstGeom>
          <a:solidFill>
            <a:srgbClr val="92D050"/>
          </a:solidFill>
          <a:ln>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p:cNvSpPr/>
          <p:nvPr/>
        </p:nvSpPr>
        <p:spPr>
          <a:xfrm>
            <a:off x="4174583" y="4323210"/>
            <a:ext cx="533400" cy="324990"/>
          </a:xfrm>
          <a:prstGeom prst="stripedRightArrow">
            <a:avLst/>
          </a:prstGeom>
          <a:solidFill>
            <a:srgbClr val="92D050"/>
          </a:solidFill>
          <a:ln>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riped Right Arrow 17"/>
          <p:cNvSpPr/>
          <p:nvPr/>
        </p:nvSpPr>
        <p:spPr>
          <a:xfrm>
            <a:off x="4186303" y="3202378"/>
            <a:ext cx="533400" cy="376566"/>
          </a:xfrm>
          <a:prstGeom prst="stripedRightArrow">
            <a:avLst/>
          </a:prstGeom>
          <a:solidFill>
            <a:srgbClr val="92D050"/>
          </a:solidFill>
          <a:ln>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p:cNvSpPr/>
          <p:nvPr/>
        </p:nvSpPr>
        <p:spPr>
          <a:xfrm>
            <a:off x="4158167" y="5600894"/>
            <a:ext cx="533400" cy="389410"/>
          </a:xfrm>
          <a:prstGeom prst="stripedRightArrow">
            <a:avLst/>
          </a:prstGeom>
          <a:solidFill>
            <a:srgbClr val="92D050"/>
          </a:solidFill>
          <a:ln>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609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3362"/>
            <a:ext cx="6400800" cy="6391275"/>
          </a:xfrm>
          <a:prstGeom prst="rect">
            <a:avLst/>
          </a:prstGeom>
        </p:spPr>
      </p:pic>
      <p:grpSp>
        <p:nvGrpSpPr>
          <p:cNvPr id="7" name="Group 6"/>
          <p:cNvGrpSpPr/>
          <p:nvPr/>
        </p:nvGrpSpPr>
        <p:grpSpPr>
          <a:xfrm>
            <a:off x="6400800" y="2635048"/>
            <a:ext cx="2077242" cy="400110"/>
            <a:chOff x="6400800" y="2635048"/>
            <a:chExt cx="2077242" cy="400110"/>
          </a:xfrm>
        </p:grpSpPr>
        <p:sp>
          <p:nvSpPr>
            <p:cNvPr id="2" name="TextBox 1"/>
            <p:cNvSpPr txBox="1"/>
            <p:nvPr/>
          </p:nvSpPr>
          <p:spPr>
            <a:xfrm>
              <a:off x="7772400" y="2635048"/>
              <a:ext cx="705642" cy="400110"/>
            </a:xfrm>
            <a:prstGeom prst="rect">
              <a:avLst/>
            </a:prstGeom>
            <a:noFill/>
          </p:spPr>
          <p:txBody>
            <a:bodyPr wrap="none" rtlCol="0">
              <a:spAutoFit/>
            </a:bodyPr>
            <a:lstStyle/>
            <a:p>
              <a:r>
                <a:rPr lang="en-US" sz="2000" b="1" dirty="0" smtClean="0"/>
                <a:t>5-7%</a:t>
              </a:r>
              <a:endParaRPr lang="en-US" sz="2000" b="1" dirty="0"/>
            </a:p>
          </p:txBody>
        </p:sp>
        <p:cxnSp>
          <p:nvCxnSpPr>
            <p:cNvPr id="5" name="Straight Arrow Connector 4"/>
            <p:cNvCxnSpPr/>
            <p:nvPr/>
          </p:nvCxnSpPr>
          <p:spPr>
            <a:xfrm flipH="1" flipV="1">
              <a:off x="6400800" y="2819400"/>
              <a:ext cx="1295400" cy="314"/>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809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Searching for breaks</a:t>
            </a:r>
            <a:br>
              <a:rPr lang="en-US" dirty="0" smtClean="0"/>
            </a:br>
            <a:r>
              <a:rPr lang="en-US" sz="4000" dirty="0" smtClean="0"/>
              <a:t>--sliding window</a:t>
            </a:r>
            <a:endParaRPr lang="en-US" dirty="0"/>
          </a:p>
        </p:txBody>
      </p:sp>
      <p:sp>
        <p:nvSpPr>
          <p:cNvPr id="3" name="Content Placeholder 2"/>
          <p:cNvSpPr>
            <a:spLocks noGrp="1"/>
          </p:cNvSpPr>
          <p:nvPr>
            <p:ph idx="1"/>
          </p:nvPr>
        </p:nvSpPr>
        <p:spPr/>
        <p:txBody>
          <a:bodyPr>
            <a:normAutofit lnSpcReduction="10000"/>
          </a:bodyPr>
          <a:lstStyle/>
          <a:p>
            <a:r>
              <a:rPr lang="en-US" dirty="0" smtClean="0"/>
              <a:t>With the “break supporting pileup” data</a:t>
            </a:r>
          </a:p>
          <a:p>
            <a:r>
              <a:rPr lang="en-US" dirty="0" smtClean="0"/>
              <a:t>Major parameter setting</a:t>
            </a:r>
          </a:p>
          <a:p>
            <a:pPr lvl="1"/>
            <a:r>
              <a:rPr lang="en-US" dirty="0" smtClean="0"/>
              <a:t>Window size = 2000 bps</a:t>
            </a:r>
          </a:p>
          <a:p>
            <a:pPr lvl="1"/>
            <a:r>
              <a:rPr lang="en-US" dirty="0" smtClean="0"/>
              <a:t>Step = 200 bps</a:t>
            </a:r>
          </a:p>
          <a:p>
            <a:pPr lvl="1"/>
            <a:r>
              <a:rPr lang="en-US" dirty="0" smtClean="0"/>
              <a:t>Threshold = 1.4 times (variable)</a:t>
            </a:r>
          </a:p>
          <a:p>
            <a:r>
              <a:rPr lang="en-US" dirty="0" smtClean="0"/>
              <a:t>Sliding along the mitochondrion genome</a:t>
            </a:r>
          </a:p>
          <a:p>
            <a:r>
              <a:rPr lang="en-US" dirty="0" smtClean="0"/>
              <a:t>Report “significant” breaks candidates</a:t>
            </a:r>
            <a:endParaRPr lang="en-US" dirty="0"/>
          </a:p>
          <a:p>
            <a:pPr lvl="1"/>
            <a:r>
              <a:rPr lang="en-US" dirty="0"/>
              <a:t>If </a:t>
            </a:r>
            <a:r>
              <a:rPr lang="en-US" dirty="0" smtClean="0"/>
              <a:t>the mean </a:t>
            </a:r>
            <a:r>
              <a:rPr lang="en-US" dirty="0"/>
              <a:t>support coverage </a:t>
            </a:r>
            <a:r>
              <a:rPr lang="en-US" dirty="0" smtClean="0"/>
              <a:t>(Window/Overall &gt; threshold)</a:t>
            </a:r>
          </a:p>
        </p:txBody>
      </p:sp>
    </p:spTree>
    <p:extLst>
      <p:ext uri="{BB962C8B-B14F-4D97-AF65-F5344CB8AC3E}">
        <p14:creationId xmlns:p14="http://schemas.microsoft.com/office/powerpoint/2010/main" val="42283057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Searching </a:t>
            </a:r>
            <a:r>
              <a:rPr lang="en-US" dirty="0"/>
              <a:t>for breaks</a:t>
            </a:r>
            <a:br>
              <a:rPr lang="en-US" dirty="0"/>
            </a:br>
            <a:r>
              <a:rPr lang="en-US" sz="4000" dirty="0" smtClean="0"/>
              <a:t>--growing windows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Major parameter setting</a:t>
            </a:r>
          </a:p>
          <a:p>
            <a:pPr lvl="1"/>
            <a:r>
              <a:rPr lang="en-US" dirty="0" smtClean="0"/>
              <a:t>Candidate break with size = 2000 </a:t>
            </a:r>
            <a:r>
              <a:rPr lang="en-US" dirty="0" err="1" smtClean="0"/>
              <a:t>bp</a:t>
            </a:r>
            <a:endParaRPr lang="en-US" dirty="0" smtClean="0"/>
          </a:p>
          <a:p>
            <a:pPr lvl="1"/>
            <a:r>
              <a:rPr lang="en-US" dirty="0" smtClean="0"/>
              <a:t>Grow pace = 100 </a:t>
            </a:r>
            <a:r>
              <a:rPr lang="en-US" dirty="0" err="1" smtClean="0"/>
              <a:t>bp</a:t>
            </a:r>
            <a:r>
              <a:rPr lang="en-US" dirty="0" smtClean="0"/>
              <a:t> </a:t>
            </a:r>
          </a:p>
          <a:p>
            <a:pPr lvl="1"/>
            <a:r>
              <a:rPr lang="en-US" dirty="0" smtClean="0"/>
              <a:t>Threshold = 90% (10% reduced)</a:t>
            </a:r>
          </a:p>
          <a:p>
            <a:r>
              <a:rPr lang="en-US" dirty="0"/>
              <a:t>For each candidate </a:t>
            </a:r>
            <a:r>
              <a:rPr lang="en-US" dirty="0" smtClean="0"/>
              <a:t>break </a:t>
            </a:r>
            <a:r>
              <a:rPr lang="en-US" dirty="0"/>
              <a:t>of 2000 </a:t>
            </a:r>
            <a:r>
              <a:rPr lang="en-US" dirty="0" err="1"/>
              <a:t>bp</a:t>
            </a:r>
            <a:endParaRPr lang="en-US" dirty="0"/>
          </a:p>
          <a:p>
            <a:r>
              <a:rPr lang="en-US" dirty="0"/>
              <a:t>Grow each side by 100 </a:t>
            </a:r>
            <a:r>
              <a:rPr lang="en-US" dirty="0" err="1"/>
              <a:t>bp</a:t>
            </a:r>
            <a:endParaRPr lang="en-US" dirty="0"/>
          </a:p>
          <a:p>
            <a:r>
              <a:rPr lang="en-US" dirty="0"/>
              <a:t>Stop if</a:t>
            </a:r>
          </a:p>
          <a:p>
            <a:pPr lvl="1"/>
            <a:r>
              <a:rPr lang="en-US" dirty="0"/>
              <a:t>The mean support coverage </a:t>
            </a:r>
            <a:r>
              <a:rPr lang="en-US" dirty="0" smtClean="0"/>
              <a:t>(extended/original </a:t>
            </a:r>
            <a:r>
              <a:rPr lang="en-US" dirty="0"/>
              <a:t>&lt;  threshold)</a:t>
            </a:r>
          </a:p>
          <a:p>
            <a:r>
              <a:rPr lang="en-US" dirty="0" smtClean="0"/>
              <a:t>Record the newly determined “breaks” (with various size)</a:t>
            </a:r>
          </a:p>
        </p:txBody>
      </p:sp>
    </p:spTree>
    <p:extLst>
      <p:ext uri="{BB962C8B-B14F-4D97-AF65-F5344CB8AC3E}">
        <p14:creationId xmlns:p14="http://schemas.microsoft.com/office/powerpoint/2010/main" val="31745120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73931641"/>
              </p:ext>
            </p:extLst>
          </p:nvPr>
        </p:nvGraphicFramePr>
        <p:xfrm>
          <a:off x="1251844" y="130626"/>
          <a:ext cx="6977756" cy="6566105"/>
        </p:xfrm>
        <a:graphic>
          <a:graphicData uri="http://schemas.openxmlformats.org/drawingml/2006/table">
            <a:tbl>
              <a:tblPr>
                <a:tableStyleId>{5C22544A-7EE6-4342-B048-85BDC9FD1C3A}</a:tableStyleId>
              </a:tblPr>
              <a:tblGrid>
                <a:gridCol w="1719956"/>
                <a:gridCol w="1219200"/>
                <a:gridCol w="1295400"/>
                <a:gridCol w="1371600"/>
                <a:gridCol w="1371600"/>
              </a:tblGrid>
              <a:tr h="373541">
                <a:tc>
                  <a:txBody>
                    <a:bodyPr/>
                    <a:lstStyle/>
                    <a:p>
                      <a:pPr algn="l" fontAlgn="b"/>
                      <a:r>
                        <a:rPr lang="en-US" sz="1600" b="1" u="none" strike="noStrike" dirty="0">
                          <a:effectLst/>
                        </a:rPr>
                        <a:t>Candidate breaks</a:t>
                      </a:r>
                      <a:endParaRPr lang="en-US" sz="1600" b="1" i="0" u="none" strike="noStrike" dirty="0">
                        <a:solidFill>
                          <a:srgbClr val="000000"/>
                        </a:solidFill>
                        <a:effectLst/>
                        <a:latin typeface="Calibri"/>
                      </a:endParaRPr>
                    </a:p>
                  </a:txBody>
                  <a:tcPr marL="7803" marR="7803" marT="7803" marB="0" anchor="b"/>
                </a:tc>
                <a:tc>
                  <a:txBody>
                    <a:bodyPr/>
                    <a:lstStyle/>
                    <a:p>
                      <a:pPr algn="l" fontAlgn="b"/>
                      <a:r>
                        <a:rPr lang="en-US" sz="1600" b="1" u="none" strike="noStrike">
                          <a:effectLst/>
                        </a:rPr>
                        <a:t>G451E</a:t>
                      </a:r>
                      <a:endParaRPr lang="en-US" sz="1600" b="1" i="0" u="none" strike="noStrike">
                        <a:solidFill>
                          <a:srgbClr val="000000"/>
                        </a:solidFill>
                        <a:effectLst/>
                        <a:latin typeface="Calibri"/>
                      </a:endParaRPr>
                    </a:p>
                  </a:txBody>
                  <a:tcPr marL="7803" marR="7803" marT="7803" marB="0" anchor="b"/>
                </a:tc>
                <a:tc>
                  <a:txBody>
                    <a:bodyPr/>
                    <a:lstStyle/>
                    <a:p>
                      <a:pPr algn="l" fontAlgn="b"/>
                      <a:r>
                        <a:rPr lang="en-US" sz="1600" b="1" u="none" strike="noStrike" dirty="0">
                          <a:effectLst/>
                        </a:rPr>
                        <a:t>HEK9</a:t>
                      </a:r>
                      <a:endParaRPr lang="en-US" sz="1600" b="1" i="0" u="none" strike="noStrike" dirty="0">
                        <a:solidFill>
                          <a:srgbClr val="000000"/>
                        </a:solidFill>
                        <a:effectLst/>
                        <a:latin typeface="Calibri"/>
                      </a:endParaRPr>
                    </a:p>
                  </a:txBody>
                  <a:tcPr marL="7803" marR="7803" marT="7803" marB="0" anchor="b"/>
                </a:tc>
                <a:tc>
                  <a:txBody>
                    <a:bodyPr/>
                    <a:lstStyle/>
                    <a:p>
                      <a:pPr algn="l" fontAlgn="b"/>
                      <a:r>
                        <a:rPr lang="en-US" sz="1600" b="1" u="none" strike="noStrike">
                          <a:effectLst/>
                        </a:rPr>
                        <a:t>HEK0</a:t>
                      </a:r>
                      <a:endParaRPr lang="en-US" sz="1600" b="1" i="0" u="none" strike="noStrike">
                        <a:solidFill>
                          <a:srgbClr val="000000"/>
                        </a:solidFill>
                        <a:effectLst/>
                        <a:latin typeface="Calibri"/>
                      </a:endParaRPr>
                    </a:p>
                  </a:txBody>
                  <a:tcPr marL="7803" marR="7803" marT="7803" marB="0" anchor="b"/>
                </a:tc>
                <a:tc>
                  <a:txBody>
                    <a:bodyPr/>
                    <a:lstStyle/>
                    <a:p>
                      <a:pPr algn="l" fontAlgn="b"/>
                      <a:r>
                        <a:rPr lang="en-US" sz="1600" b="1" u="none" strike="noStrike" dirty="0">
                          <a:effectLst/>
                        </a:rPr>
                        <a:t>WT-9</a:t>
                      </a:r>
                      <a:endParaRPr lang="en-US" sz="1600" b="1"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dirty="0">
                          <a:effectLst/>
                        </a:rPr>
                        <a:t>Index_1</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6201 - 8200</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dirty="0">
                          <a:effectLst/>
                        </a:rPr>
                        <a:t>Index_2</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dirty="0">
                          <a:effectLst/>
                        </a:rPr>
                        <a:t>6401 - 8400</a:t>
                      </a:r>
                      <a:endParaRPr lang="en-US" sz="1400" b="0" i="0" u="none" strike="noStrike" dirty="0">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dirty="0">
                          <a:effectLst/>
                        </a:rPr>
                        <a:t>Index_3</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dirty="0">
                          <a:effectLst/>
                        </a:rPr>
                        <a:t>6601 - 8600</a:t>
                      </a:r>
                      <a:endParaRPr lang="en-US" sz="1400" b="0" i="0" u="none" strike="noStrike" dirty="0">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6601 - 8600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Index_4</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6801 - 8800</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6801 - 8800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Index_5</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7001 - 9000</a:t>
                      </a:r>
                      <a:endParaRPr lang="en-US" sz="1400" b="0" i="0" u="none" strike="noStrike" dirty="0">
                        <a:solidFill>
                          <a:srgbClr val="000000"/>
                        </a:solidFill>
                        <a:effectLst/>
                        <a:latin typeface="Calibri"/>
                      </a:endParaRPr>
                    </a:p>
                  </a:txBody>
                  <a:tcPr marL="7803" marR="7803" marT="7803" marB="0" anchor="b"/>
                </a:tc>
                <a:tc>
                  <a:txBody>
                    <a:bodyPr/>
                    <a:lstStyle/>
                    <a:p>
                      <a:pPr algn="l" fontAlgn="b"/>
                      <a:endParaRPr lang="en-US" sz="1400" b="0" i="0" u="none" strike="noStrike" dirty="0">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7001 - 9000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Index_6</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7201 - 9200</a:t>
                      </a:r>
                      <a:endParaRPr lang="en-US" sz="1400" b="0" i="0" u="none" strike="noStrike" dirty="0">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7201 - 9200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Index_7</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7401 - 9400</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7401 - 9400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7401 - 9400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Index_8</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7601 - 9600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7601 - 9600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7601 - 9600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7601 - 9600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Index_9</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7801 - 9800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7801 - 9800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7801 - 9800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7801 - 9800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8001 - 10000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8001 - 10000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dirty="0">
                          <a:effectLst/>
                        </a:rPr>
                        <a:t>8001 - 10000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8001 - 10000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Index_11</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8201 - 10200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8201 - 10200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8201 - 10200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8201 - 10200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Index_12</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8401 - 10400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8401 - 10400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8401 - 10400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Index_13</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8601 - 10600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8601 - 10600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8601 - 10600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Index_14</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8801 - 10800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8801 - 10800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8801 - 10800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Index_15</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9001 - 11000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9001 - 11000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9001 - 11000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Index_16</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9201 - 11200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9201 - 11200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9201 - 11200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Index_17</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9401 - 11400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9401 - 11400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9401 - 11400</a:t>
                      </a:r>
                      <a:endParaRPr lang="en-US" sz="1400" b="0"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Index_18</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9601 - 11600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9601 - 11600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9601 - 11600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Index_19</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9801 - 11800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9801 - 11800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dirty="0">
                          <a:effectLst/>
                        </a:rPr>
                        <a:t>9801 - 11800</a:t>
                      </a:r>
                      <a:endParaRPr lang="en-US" sz="1400" b="0"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Index_20</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10001 - 12000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10001 - 12000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dirty="0">
                          <a:effectLst/>
                        </a:rPr>
                        <a:t>10001 - 12000</a:t>
                      </a:r>
                      <a:endParaRPr lang="en-US" sz="1400" b="0"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Index_21</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10201 - 12200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10201 - 12200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10201 - 12200</a:t>
                      </a:r>
                      <a:endParaRPr lang="en-US" sz="1400" b="0"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Index_22</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10401 - 12400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10401 - 12400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dirty="0">
                          <a:effectLst/>
                        </a:rPr>
                        <a:t>10401 - 12400</a:t>
                      </a:r>
                      <a:endParaRPr lang="en-US" sz="1400" b="0"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Index_23</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10601 - 12600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10601 - 12600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a:effectLst/>
                        </a:rPr>
                        <a:t>10601 - 12600</a:t>
                      </a:r>
                      <a:endParaRPr lang="en-US" sz="1400" b="0" i="0" u="none" strike="noStrike">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Index_24</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10801 - 12800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10801 - 12800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dirty="0">
                          <a:effectLst/>
                        </a:rPr>
                        <a:t>10801 - 12800</a:t>
                      </a:r>
                      <a:endParaRPr lang="en-US" sz="1400" b="0"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Index_25</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11001 - 13000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11001 - 13000</a:t>
                      </a:r>
                      <a:endParaRPr lang="en-US" sz="1400" b="0" i="0" u="none" strike="noStrike" dirty="0">
                        <a:solidFill>
                          <a:srgbClr val="000000"/>
                        </a:solidFill>
                        <a:effectLst/>
                        <a:latin typeface="Calibri"/>
                      </a:endParaRPr>
                    </a:p>
                  </a:txBody>
                  <a:tcPr marL="7803" marR="7803" marT="7803" marB="0" anchor="b"/>
                </a:tc>
                <a:tc>
                  <a:txBody>
                    <a:bodyPr/>
                    <a:lstStyle/>
                    <a:p>
                      <a:pPr algn="l" fontAlgn="b"/>
                      <a:r>
                        <a:rPr lang="en-US" sz="1400" u="none" strike="noStrike" dirty="0">
                          <a:effectLst/>
                        </a:rPr>
                        <a:t>11001 - 13000</a:t>
                      </a:r>
                      <a:endParaRPr lang="en-US" sz="1400" b="0"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Index_26</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11201 - 13200</a:t>
                      </a:r>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dirty="0">
                          <a:effectLst/>
                        </a:rPr>
                        <a:t>11201 - 13200</a:t>
                      </a:r>
                      <a:endParaRPr lang="en-US" sz="1400" b="0"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Index_27</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dirty="0">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11401 - 13400</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dirty="0">
                        <a:solidFill>
                          <a:srgbClr val="000000"/>
                        </a:solidFill>
                        <a:effectLst/>
                        <a:latin typeface="Calibri"/>
                      </a:endParaRPr>
                    </a:p>
                  </a:txBody>
                  <a:tcPr marL="7803" marR="7803" marT="7803" marB="0" anchor="b"/>
                </a:tc>
              </a:tr>
              <a:tr h="204952">
                <a:tc>
                  <a:txBody>
                    <a:bodyPr/>
                    <a:lstStyle/>
                    <a:p>
                      <a:pPr algn="l" fontAlgn="b"/>
                      <a:r>
                        <a:rPr lang="en-US" sz="1400" u="none" strike="noStrike">
                          <a:effectLst/>
                        </a:rPr>
                        <a:t>Index_28</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a:solidFill>
                          <a:srgbClr val="000000"/>
                        </a:solidFill>
                        <a:effectLst/>
                        <a:latin typeface="Calibri"/>
                      </a:endParaRPr>
                    </a:p>
                  </a:txBody>
                  <a:tcPr marL="7803" marR="7803" marT="7803" marB="0" anchor="b"/>
                </a:tc>
                <a:tc>
                  <a:txBody>
                    <a:bodyPr/>
                    <a:lstStyle/>
                    <a:p>
                      <a:pPr algn="l" fontAlgn="b"/>
                      <a:r>
                        <a:rPr lang="en-US" sz="1400" u="none" strike="noStrike">
                          <a:effectLst/>
                        </a:rPr>
                        <a:t>11601 - 13600</a:t>
                      </a:r>
                      <a:endParaRPr lang="en-US" sz="1400" b="0" i="0" u="none" strike="noStrike">
                        <a:solidFill>
                          <a:srgbClr val="000000"/>
                        </a:solidFill>
                        <a:effectLst/>
                        <a:latin typeface="Calibri"/>
                      </a:endParaRPr>
                    </a:p>
                  </a:txBody>
                  <a:tcPr marL="7803" marR="7803" marT="7803" marB="0" anchor="b"/>
                </a:tc>
                <a:tc>
                  <a:txBody>
                    <a:bodyPr/>
                    <a:lstStyle/>
                    <a:p>
                      <a:pPr algn="l" fontAlgn="b"/>
                      <a:endParaRPr lang="en-US" sz="1400" b="0" i="0" u="none" strike="noStrike" dirty="0">
                        <a:solidFill>
                          <a:srgbClr val="000000"/>
                        </a:solidFill>
                        <a:effectLst/>
                        <a:latin typeface="Calibri"/>
                      </a:endParaRPr>
                    </a:p>
                  </a:txBody>
                  <a:tcPr marL="7803" marR="7803" marT="7803" marB="0" anchor="b"/>
                </a:tc>
              </a:tr>
            </a:tbl>
          </a:graphicData>
        </a:graphic>
      </p:graphicFrame>
    </p:spTree>
    <p:extLst>
      <p:ext uri="{BB962C8B-B14F-4D97-AF65-F5344CB8AC3E}">
        <p14:creationId xmlns:p14="http://schemas.microsoft.com/office/powerpoint/2010/main" val="16527591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07555432"/>
              </p:ext>
            </p:extLst>
          </p:nvPr>
        </p:nvGraphicFramePr>
        <p:xfrm>
          <a:off x="914400" y="-7"/>
          <a:ext cx="7391400" cy="6840460"/>
        </p:xfrm>
        <a:graphic>
          <a:graphicData uri="http://schemas.openxmlformats.org/drawingml/2006/table">
            <a:tbl>
              <a:tblPr>
                <a:tableStyleId>{5C22544A-7EE6-4342-B048-85BDC9FD1C3A}</a:tableStyleId>
              </a:tblPr>
              <a:tblGrid>
                <a:gridCol w="1280016"/>
                <a:gridCol w="1753067"/>
                <a:gridCol w="1349583"/>
                <a:gridCol w="1391322"/>
                <a:gridCol w="1617412"/>
              </a:tblGrid>
              <a:tr h="218768">
                <a:tc>
                  <a:txBody>
                    <a:bodyPr/>
                    <a:lstStyle/>
                    <a:p>
                      <a:pPr algn="l" fontAlgn="b"/>
                      <a:r>
                        <a:rPr lang="en-US" sz="1400" u="none" strike="noStrike" dirty="0">
                          <a:effectLst/>
                        </a:rPr>
                        <a:t>Candidate breaks</a:t>
                      </a:r>
                      <a:endParaRPr lang="en-US" sz="1400" b="0" i="0" u="none" strike="noStrike" dirty="0">
                        <a:solidFill>
                          <a:srgbClr val="000000"/>
                        </a:solidFill>
                        <a:effectLst/>
                        <a:latin typeface="Calibri"/>
                      </a:endParaRPr>
                    </a:p>
                  </a:txBody>
                  <a:tcPr marL="7300" marR="7300" marT="7300" marB="0" anchor="b"/>
                </a:tc>
                <a:tc>
                  <a:txBody>
                    <a:bodyPr/>
                    <a:lstStyle/>
                    <a:p>
                      <a:pPr algn="l" fontAlgn="b"/>
                      <a:r>
                        <a:rPr lang="en-US" sz="1400" u="none" strike="noStrike">
                          <a:effectLst/>
                        </a:rPr>
                        <a:t>G451E</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HEK9</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HEK0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WT-9</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2001 - 12400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2101 - 12700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Index_3</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2201 - 13000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Index_4</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2301 - 13300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Index_5</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2401 - 13600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Index_6</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2501 - 13900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Index_7</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2601 - 12600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Index_8</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2701 - 14100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2701 - 12900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Index_9</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2801 - 14400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2901 - 13900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2901 - 13100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3001 - 14600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3101 - 14100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3201 - 14000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3001 - 13400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Index_11</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3301 - 14700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3401 - 14200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3601 - 14000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3101 - 13700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Index_12</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3501 - 14900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3701 - 14300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3901 - 14100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3301 - 13900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Index_13</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4001 - 14400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4301 - 14100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3501 - 14100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Index_14</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4401 - 14400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4601 - 14200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3801 - 14200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Index_15</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4701 - 14500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5001 - 14200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4101 - 14300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Index_16</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5101 - 14500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5301 - 14300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4401 - 14400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Index_17</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5401 - 14600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5701 - 14300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4701 - 14500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Index_18</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5801 - 14600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6001 - 14400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5001 - 14600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Index_19</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6101 - 14700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6301 - 14500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5301 - 14700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dirty="0">
                        <a:solidFill>
                          <a:srgbClr val="000000"/>
                        </a:solidFill>
                        <a:effectLst/>
                        <a:latin typeface="Calibri"/>
                      </a:endParaRPr>
                    </a:p>
                  </a:txBody>
                  <a:tcPr marL="7300" marR="7300" marT="7300" marB="0" anchor="b"/>
                </a:tc>
                <a:tc>
                  <a:txBody>
                    <a:bodyPr/>
                    <a:lstStyle/>
                    <a:p>
                      <a:pPr algn="l" fontAlgn="b"/>
                      <a:r>
                        <a:rPr lang="en-US" sz="1400" u="none" strike="noStrike">
                          <a:effectLst/>
                        </a:rPr>
                        <a:t>6301 - 14900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6501 - 14700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5701 - 14700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Index_21</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6601 - 15000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6801 - 14800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6001 - 14800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Index_22</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6801 - 15200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7001 - 15000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6201 - 15000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Index_23</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7101 - 15300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7301 - 15100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6501 - 15100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Index_24</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7301 - 15500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7501 - 15300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6801 - 15200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Index_25</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7601 - 15600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7801 - 15400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7101 - 15300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Index_26</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7901 - 15700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8001 - 15600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7301 - 15500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Index_27</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8101 - 15900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8301 - 15700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7601 - 15600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Index_28</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8601 - 15800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7901 - 15700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Index_29</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8901 - 15900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8201 - 15800</a:t>
                      </a:r>
                      <a:endParaRPr lang="en-US" sz="1400" b="0" i="0" u="none" strike="noStrike">
                        <a:solidFill>
                          <a:srgbClr val="000000"/>
                        </a:solidFill>
                        <a:effectLst/>
                        <a:latin typeface="Calibri"/>
                      </a:endParaRPr>
                    </a:p>
                  </a:txBody>
                  <a:tcPr marL="7300" marR="7300" marT="7300" marB="0" anchor="b"/>
                </a:tc>
              </a:tr>
              <a:tr h="218768">
                <a:tc>
                  <a:txBody>
                    <a:bodyPr/>
                    <a:lstStyle/>
                    <a:p>
                      <a:pPr algn="l" fontAlgn="b"/>
                      <a:r>
                        <a:rPr lang="en-US" sz="1400" u="none" strike="noStrike">
                          <a:effectLst/>
                        </a:rPr>
                        <a:t>Index_30</a:t>
                      </a:r>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a:effectLst/>
                        </a:rPr>
                        <a:t>9201 - 16000</a:t>
                      </a:r>
                      <a:endParaRPr lang="en-US" sz="1400" b="0" i="0" u="none" strike="noStrike">
                        <a:solidFill>
                          <a:srgbClr val="000000"/>
                        </a:solidFill>
                        <a:effectLst/>
                        <a:latin typeface="Calibri"/>
                      </a:endParaRPr>
                    </a:p>
                  </a:txBody>
                  <a:tcPr marL="7300" marR="7300" marT="7300" marB="0" anchor="b"/>
                </a:tc>
                <a:tc>
                  <a:txBody>
                    <a:bodyPr/>
                    <a:lstStyle/>
                    <a:p>
                      <a:pPr algn="l" fontAlgn="b"/>
                      <a:r>
                        <a:rPr lang="en-US" sz="1400" u="none" strike="noStrike" dirty="0">
                          <a:effectLst/>
                        </a:rPr>
                        <a:t>8601 - 15800</a:t>
                      </a:r>
                      <a:endParaRPr lang="en-US" sz="1400" b="0" i="0" u="none" strike="noStrike" dirty="0">
                        <a:solidFill>
                          <a:srgbClr val="000000"/>
                        </a:solidFill>
                        <a:effectLst/>
                        <a:latin typeface="Calibri"/>
                      </a:endParaRPr>
                    </a:p>
                  </a:txBody>
                  <a:tcPr marL="7300" marR="7300" marT="7300" marB="0" anchor="b"/>
                </a:tc>
              </a:tr>
            </a:tbl>
          </a:graphicData>
        </a:graphic>
      </p:graphicFrame>
    </p:spTree>
    <p:extLst>
      <p:ext uri="{BB962C8B-B14F-4D97-AF65-F5344CB8AC3E}">
        <p14:creationId xmlns:p14="http://schemas.microsoft.com/office/powerpoint/2010/main" val="28721940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 facing the reality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Heteroplasmy</a:t>
            </a:r>
            <a:r>
              <a:rPr lang="en-US" dirty="0" smtClean="0"/>
              <a:t> status is a given</a:t>
            </a:r>
          </a:p>
          <a:p>
            <a:r>
              <a:rPr lang="en-US" dirty="0" smtClean="0"/>
              <a:t>Both </a:t>
            </a:r>
            <a:r>
              <a:rPr lang="en-US" dirty="0" err="1" smtClean="0"/>
              <a:t>PacBio</a:t>
            </a:r>
            <a:r>
              <a:rPr lang="en-US" dirty="0" smtClean="0"/>
              <a:t> and </a:t>
            </a:r>
            <a:r>
              <a:rPr lang="en-US" dirty="0" err="1" smtClean="0"/>
              <a:t>Illumina</a:t>
            </a:r>
            <a:r>
              <a:rPr lang="en-US" dirty="0" smtClean="0"/>
              <a:t> provided sufficient overage along mitochondrion genome</a:t>
            </a:r>
          </a:p>
          <a:p>
            <a:r>
              <a:rPr lang="en-US" dirty="0" smtClean="0"/>
              <a:t>Data quality was sufficiently evaluated</a:t>
            </a:r>
          </a:p>
          <a:p>
            <a:r>
              <a:rPr lang="en-US" dirty="0" smtClean="0"/>
              <a:t>27 common variants cross samples/platforms</a:t>
            </a:r>
          </a:p>
          <a:p>
            <a:pPr lvl="1"/>
            <a:r>
              <a:rPr lang="en-US" dirty="0" smtClean="0"/>
              <a:t>Very few “unique variants” to </a:t>
            </a:r>
            <a:r>
              <a:rPr lang="en-US" dirty="0" err="1" smtClean="0"/>
              <a:t>PacBio</a:t>
            </a:r>
            <a:endParaRPr lang="en-US" dirty="0" smtClean="0"/>
          </a:p>
          <a:p>
            <a:pPr lvl="1"/>
            <a:r>
              <a:rPr lang="en-US" dirty="0"/>
              <a:t>A hand full “unique variants” to </a:t>
            </a:r>
            <a:r>
              <a:rPr lang="en-US" dirty="0" err="1" smtClean="0"/>
              <a:t>Illumina</a:t>
            </a:r>
            <a:r>
              <a:rPr lang="en-US" dirty="0" smtClean="0"/>
              <a:t> platform</a:t>
            </a:r>
          </a:p>
          <a:p>
            <a:r>
              <a:rPr lang="en-US" dirty="0" smtClean="0"/>
              <a:t>Overall breaks/deletion support was ~5-7%</a:t>
            </a:r>
          </a:p>
          <a:p>
            <a:r>
              <a:rPr lang="en-US" dirty="0"/>
              <a:t>Coverage-based approach </a:t>
            </a:r>
            <a:r>
              <a:rPr lang="en-US" dirty="0" smtClean="0"/>
              <a:t>proposed/tested</a:t>
            </a:r>
            <a:endParaRPr lang="en-US" dirty="0"/>
          </a:p>
          <a:p>
            <a:pPr lvl="1"/>
            <a:r>
              <a:rPr lang="en-US" dirty="0"/>
              <a:t>Identify “deletion”</a:t>
            </a:r>
          </a:p>
          <a:p>
            <a:pPr lvl="1"/>
            <a:r>
              <a:rPr lang="en-US" dirty="0"/>
              <a:t>Extended “deletion breaks”</a:t>
            </a:r>
          </a:p>
          <a:p>
            <a:r>
              <a:rPr lang="en-US" dirty="0" smtClean="0"/>
              <a:t>Break/deletion of 2kb candidates were identified</a:t>
            </a:r>
          </a:p>
          <a:p>
            <a:r>
              <a:rPr lang="en-US" dirty="0" smtClean="0"/>
              <a:t>Longer extended break/deletion of various length candidates were reported</a:t>
            </a:r>
          </a:p>
          <a:p>
            <a:endParaRPr lang="en-US" dirty="0"/>
          </a:p>
          <a:p>
            <a:endParaRPr lang="en-US" dirty="0" smtClean="0"/>
          </a:p>
        </p:txBody>
      </p:sp>
    </p:spTree>
    <p:extLst>
      <p:ext uri="{BB962C8B-B14F-4D97-AF65-F5344CB8AC3E}">
        <p14:creationId xmlns:p14="http://schemas.microsoft.com/office/powerpoint/2010/main" val="133136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rationale</a:t>
            </a:r>
            <a:endParaRPr lang="en-US" dirty="0"/>
          </a:p>
        </p:txBody>
      </p:sp>
      <p:pic>
        <p:nvPicPr>
          <p:cNvPr id="1026" name="Picture 2" descr="An external file that holds a picture, illustration, etc.&#10;Object name is AJHGv78p1026f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09" y="1676400"/>
            <a:ext cx="4572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86265" y="2503714"/>
            <a:ext cx="4376006" cy="2554545"/>
          </a:xfrm>
          <a:prstGeom prst="rect">
            <a:avLst/>
          </a:prstGeom>
          <a:noFill/>
        </p:spPr>
        <p:txBody>
          <a:bodyPr wrap="none" rtlCol="0">
            <a:spAutoFit/>
          </a:bodyPr>
          <a:lstStyle/>
          <a:p>
            <a:pPr marL="285750" indent="-285750">
              <a:buFont typeface="Wingdings" panose="05000000000000000000" pitchFamily="2" charset="2"/>
              <a:buChar char="Ø"/>
            </a:pPr>
            <a:r>
              <a:rPr lang="en-US" sz="1600" dirty="0" smtClean="0"/>
              <a:t>DNA polymerase </a:t>
            </a:r>
            <a:r>
              <a:rPr lang="el-GR" sz="1600" dirty="0">
                <a:latin typeface="Cambria Math"/>
                <a:ea typeface="Cambria Math"/>
              </a:rPr>
              <a:t>γ</a:t>
            </a:r>
            <a:r>
              <a:rPr lang="en-US" sz="1600" dirty="0" smtClean="0"/>
              <a:t> (</a:t>
            </a:r>
            <a:r>
              <a:rPr lang="en-US" sz="1600" dirty="0"/>
              <a:t>pol </a:t>
            </a:r>
            <a:r>
              <a:rPr lang="el-GR" sz="1600" dirty="0">
                <a:latin typeface="Cambria Math"/>
                <a:ea typeface="Cambria Math"/>
              </a:rPr>
              <a:t>γ</a:t>
            </a:r>
            <a:r>
              <a:rPr lang="en-US" sz="1600" dirty="0" smtClean="0"/>
              <a:t>) maintain the</a:t>
            </a:r>
          </a:p>
          <a:p>
            <a:r>
              <a:rPr lang="en-US" sz="1600" dirty="0"/>
              <a:t> </a:t>
            </a:r>
            <a:r>
              <a:rPr lang="en-US" sz="1600" dirty="0" smtClean="0"/>
              <a:t>     genetic integrity of mitochondria</a:t>
            </a:r>
          </a:p>
          <a:p>
            <a:pPr marL="285750" indent="-285750">
              <a:buFont typeface="Wingdings" panose="05000000000000000000" pitchFamily="2" charset="2"/>
              <a:buChar char="Ø"/>
            </a:pPr>
            <a:r>
              <a:rPr lang="en-US" sz="1600" dirty="0" smtClean="0"/>
              <a:t>A novel mutation in POLG2 (encoding</a:t>
            </a:r>
          </a:p>
          <a:p>
            <a:r>
              <a:rPr lang="en-US" sz="1600" dirty="0"/>
              <a:t> </a:t>
            </a:r>
            <a:r>
              <a:rPr lang="en-US" sz="1600" dirty="0" smtClean="0"/>
              <a:t>      the p55 accessory subunit)</a:t>
            </a:r>
          </a:p>
          <a:p>
            <a:pPr marL="285750" indent="-285750">
              <a:buFont typeface="Wingdings" panose="05000000000000000000" pitchFamily="2" charset="2"/>
              <a:buChar char="Ø"/>
            </a:pPr>
            <a:r>
              <a:rPr lang="en-US" sz="1600" dirty="0" smtClean="0"/>
              <a:t>Glycine to glutamate at codon 451</a:t>
            </a:r>
          </a:p>
          <a:p>
            <a:pPr marL="285750" indent="-285750">
              <a:buFont typeface="Wingdings" panose="05000000000000000000" pitchFamily="2" charset="2"/>
              <a:buChar char="Ø"/>
            </a:pPr>
            <a:r>
              <a:rPr lang="en-US" sz="1600" dirty="0" smtClean="0"/>
              <a:t>Mutant was named (G451E)</a:t>
            </a:r>
          </a:p>
          <a:p>
            <a:pPr marL="285750" indent="-285750">
              <a:buFont typeface="Wingdings" panose="05000000000000000000" pitchFamily="2" charset="2"/>
              <a:buChar char="Ø"/>
            </a:pPr>
            <a:r>
              <a:rPr lang="en-US" sz="1600" dirty="0"/>
              <a:t>Failed to encode p55 accessory subunit</a:t>
            </a:r>
          </a:p>
          <a:p>
            <a:r>
              <a:rPr lang="en-US" sz="1600" dirty="0"/>
              <a:t>      of pol </a:t>
            </a:r>
            <a:r>
              <a:rPr lang="el-GR" sz="1600" dirty="0">
                <a:latin typeface="Cambria Math"/>
                <a:ea typeface="Cambria Math"/>
              </a:rPr>
              <a:t>γ</a:t>
            </a:r>
            <a:endParaRPr lang="en-US" sz="1600" dirty="0">
              <a:latin typeface="Cambria Math"/>
              <a:ea typeface="Cambria Math"/>
            </a:endParaRPr>
          </a:p>
          <a:p>
            <a:pPr marL="285750" indent="-285750">
              <a:buFont typeface="Wingdings" panose="05000000000000000000" pitchFamily="2" charset="2"/>
              <a:buChar char="Ø"/>
            </a:pPr>
            <a:r>
              <a:rPr lang="en-US" sz="1600" dirty="0" smtClean="0"/>
              <a:t>Resulting mitochondrial disease, involving</a:t>
            </a:r>
          </a:p>
          <a:p>
            <a:r>
              <a:rPr lang="en-US" sz="1600" dirty="0"/>
              <a:t> </a:t>
            </a:r>
            <a:r>
              <a:rPr lang="en-US" sz="1600" dirty="0" smtClean="0"/>
              <a:t>     mutation, deletion, and depletion of </a:t>
            </a:r>
            <a:r>
              <a:rPr lang="en-US" sz="1600" dirty="0" err="1" smtClean="0"/>
              <a:t>mtDNA</a:t>
            </a:r>
            <a:r>
              <a:rPr lang="en-US" sz="1600" dirty="0" smtClean="0"/>
              <a:t>     </a:t>
            </a:r>
            <a:endParaRPr lang="en-US" sz="1600" dirty="0" smtClean="0">
              <a:latin typeface="Cambria Math"/>
              <a:ea typeface="Cambria Math"/>
            </a:endParaRPr>
          </a:p>
        </p:txBody>
      </p:sp>
      <p:sp>
        <p:nvSpPr>
          <p:cNvPr id="4" name="TextBox 3"/>
          <p:cNvSpPr txBox="1"/>
          <p:nvPr/>
        </p:nvSpPr>
        <p:spPr>
          <a:xfrm>
            <a:off x="152400" y="6477000"/>
            <a:ext cx="8672439" cy="276999"/>
          </a:xfrm>
          <a:prstGeom prst="rect">
            <a:avLst/>
          </a:prstGeom>
          <a:noFill/>
        </p:spPr>
        <p:txBody>
          <a:bodyPr wrap="none" rtlCol="0">
            <a:spAutoFit/>
          </a:bodyPr>
          <a:lstStyle/>
          <a:p>
            <a:r>
              <a:rPr lang="en-US" sz="1200" dirty="0" smtClean="0"/>
              <a:t>Longley, M.J et al. </a:t>
            </a:r>
            <a:r>
              <a:rPr lang="en-US" sz="1200" b="1" dirty="0" smtClean="0"/>
              <a:t>2006,</a:t>
            </a:r>
            <a:r>
              <a:rPr lang="en-US" sz="1200" dirty="0" smtClean="0"/>
              <a:t> Mutant POLG2 disrupts DNA polymerase </a:t>
            </a:r>
            <a:r>
              <a:rPr lang="el-GR" sz="1200" dirty="0" smtClean="0">
                <a:latin typeface="Cambria Math"/>
                <a:ea typeface="Cambria Math"/>
              </a:rPr>
              <a:t>γ</a:t>
            </a:r>
            <a:r>
              <a:rPr lang="en-US" sz="1200" dirty="0" smtClean="0">
                <a:latin typeface="Cambria Math"/>
                <a:ea typeface="Cambria Math"/>
              </a:rPr>
              <a:t> subunits and causes progressive external </a:t>
            </a:r>
            <a:r>
              <a:rPr lang="en-US" sz="1200" dirty="0" err="1" smtClean="0">
                <a:latin typeface="Cambria Math"/>
                <a:ea typeface="Cambria Math"/>
              </a:rPr>
              <a:t>ophthalmoplegia</a:t>
            </a:r>
            <a:r>
              <a:rPr lang="en-US" sz="1200" dirty="0" smtClean="0">
                <a:latin typeface="Cambria Math"/>
                <a:ea typeface="Cambria Math"/>
              </a:rPr>
              <a:t>, AJHG </a:t>
            </a:r>
            <a:endParaRPr lang="en-US" sz="1200" dirty="0"/>
          </a:p>
        </p:txBody>
      </p:sp>
    </p:spTree>
    <p:extLst>
      <p:ext uri="{BB962C8B-B14F-4D97-AF65-F5344CB8AC3E}">
        <p14:creationId xmlns:p14="http://schemas.microsoft.com/office/powerpoint/2010/main" val="21364919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Zoom in on those deletions </a:t>
            </a:r>
            <a:endParaRPr lang="en-US" dirty="0"/>
          </a:p>
        </p:txBody>
      </p:sp>
      <p:sp>
        <p:nvSpPr>
          <p:cNvPr id="3" name="Content Placeholder 2"/>
          <p:cNvSpPr>
            <a:spLocks noGrp="1"/>
          </p:cNvSpPr>
          <p:nvPr>
            <p:ph idx="1"/>
          </p:nvPr>
        </p:nvSpPr>
        <p:spPr/>
        <p:txBody>
          <a:bodyPr/>
          <a:lstStyle/>
          <a:p>
            <a:r>
              <a:rPr lang="en-US" dirty="0" smtClean="0"/>
              <a:t>Search for nucleotide level “deletions”</a:t>
            </a:r>
          </a:p>
          <a:p>
            <a:r>
              <a:rPr lang="en-US" dirty="0" smtClean="0"/>
              <a:t>Searching for pair-wise “significant deletion”</a:t>
            </a:r>
          </a:p>
          <a:p>
            <a:r>
              <a:rPr lang="en-US" dirty="0" smtClean="0">
                <a:solidFill>
                  <a:schemeClr val="bg2"/>
                </a:solidFill>
              </a:rPr>
              <a:t>Searching for deletions flanked by “direct repeats”</a:t>
            </a:r>
          </a:p>
          <a:p>
            <a:r>
              <a:rPr lang="en-US" dirty="0" smtClean="0">
                <a:solidFill>
                  <a:schemeClr val="bg2"/>
                </a:solidFill>
              </a:rPr>
              <a:t>“Deletion flanked with </a:t>
            </a:r>
            <a:r>
              <a:rPr lang="en-US" dirty="0" err="1" smtClean="0">
                <a:solidFill>
                  <a:schemeClr val="bg2"/>
                </a:solidFill>
              </a:rPr>
              <a:t>DirRep</a:t>
            </a:r>
            <a:r>
              <a:rPr lang="en-US" dirty="0" smtClean="0">
                <a:solidFill>
                  <a:schemeClr val="bg2"/>
                </a:solidFill>
              </a:rPr>
              <a:t>” differences</a:t>
            </a:r>
          </a:p>
        </p:txBody>
      </p:sp>
    </p:spTree>
    <p:extLst>
      <p:ext uri="{BB962C8B-B14F-4D97-AF65-F5344CB8AC3E}">
        <p14:creationId xmlns:p14="http://schemas.microsoft.com/office/powerpoint/2010/main" val="24059960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644" y="17820"/>
            <a:ext cx="3441268" cy="344126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680" y="3419276"/>
            <a:ext cx="3441268" cy="34412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344" y="3385220"/>
            <a:ext cx="3441268" cy="34412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7604" y="12964"/>
            <a:ext cx="3441268" cy="3441268"/>
          </a:xfrm>
          <a:prstGeom prst="rect">
            <a:avLst/>
          </a:prstGeom>
        </p:spPr>
      </p:pic>
    </p:spTree>
    <p:extLst>
      <p:ext uri="{BB962C8B-B14F-4D97-AF65-F5344CB8AC3E}">
        <p14:creationId xmlns:p14="http://schemas.microsoft.com/office/powerpoint/2010/main" val="1797449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Cross-sample break density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130003956"/>
              </p:ext>
            </p:extLst>
          </p:nvPr>
        </p:nvGraphicFramePr>
        <p:xfrm>
          <a:off x="1295400" y="1524000"/>
          <a:ext cx="6781800" cy="5181606"/>
        </p:xfrm>
        <a:graphic>
          <a:graphicData uri="http://schemas.openxmlformats.org/drawingml/2006/table">
            <a:tbl>
              <a:tblPr>
                <a:tableStyleId>{5C22544A-7EE6-4342-B048-85BDC9FD1C3A}</a:tableStyleId>
              </a:tblPr>
              <a:tblGrid>
                <a:gridCol w="1759930"/>
                <a:gridCol w="1173287"/>
                <a:gridCol w="1173287"/>
                <a:gridCol w="1173287"/>
                <a:gridCol w="1502009"/>
              </a:tblGrid>
              <a:tr h="287867">
                <a:tc>
                  <a:txBody>
                    <a:bodyPr/>
                    <a:lstStyle/>
                    <a:p>
                      <a:pPr algn="ctr" fontAlgn="b"/>
                      <a:r>
                        <a:rPr lang="en-US" sz="1600" u="none" strike="noStrike" dirty="0">
                          <a:effectLst/>
                        </a:rPr>
                        <a:t>Position</a:t>
                      </a:r>
                      <a:endParaRPr lang="en-US" sz="1600" b="0" i="0" u="none" strike="noStrike" dirty="0">
                        <a:solidFill>
                          <a:srgbClr val="000000"/>
                        </a:solidFill>
                        <a:effectLst/>
                        <a:latin typeface="Calibri"/>
                      </a:endParaRPr>
                    </a:p>
                  </a:txBody>
                  <a:tcPr marL="9525" marR="9525" marT="9525" marB="0" anchor="b">
                    <a:solidFill>
                      <a:schemeClr val="tx2">
                        <a:lumMod val="40000"/>
                        <a:lumOff val="60000"/>
                      </a:schemeClr>
                    </a:solidFill>
                  </a:tcPr>
                </a:tc>
                <a:tc>
                  <a:txBody>
                    <a:bodyPr/>
                    <a:lstStyle/>
                    <a:p>
                      <a:pPr algn="ctr" fontAlgn="b"/>
                      <a:r>
                        <a:rPr lang="en-US" sz="1600" u="none" strike="noStrike" dirty="0">
                          <a:effectLst/>
                        </a:rPr>
                        <a:t>HEK-0</a:t>
                      </a:r>
                      <a:endParaRPr lang="en-US" sz="1600" b="0" i="0" u="none" strike="noStrike" dirty="0">
                        <a:solidFill>
                          <a:srgbClr val="000000"/>
                        </a:solidFill>
                        <a:effectLst/>
                        <a:latin typeface="Calibri"/>
                      </a:endParaRPr>
                    </a:p>
                  </a:txBody>
                  <a:tcPr marL="9525" marR="9525" marT="9525" marB="0" anchor="b">
                    <a:solidFill>
                      <a:schemeClr val="tx2">
                        <a:lumMod val="40000"/>
                        <a:lumOff val="60000"/>
                      </a:schemeClr>
                    </a:solidFill>
                  </a:tcPr>
                </a:tc>
                <a:tc>
                  <a:txBody>
                    <a:bodyPr/>
                    <a:lstStyle/>
                    <a:p>
                      <a:pPr algn="ctr" fontAlgn="b"/>
                      <a:r>
                        <a:rPr lang="en-US" sz="1600" u="none" strike="noStrike">
                          <a:effectLst/>
                        </a:rPr>
                        <a:t>G451E</a:t>
                      </a:r>
                      <a:endParaRPr lang="en-US" sz="1600" b="0" i="0" u="none" strike="noStrike">
                        <a:solidFill>
                          <a:srgbClr val="000000"/>
                        </a:solidFill>
                        <a:effectLst/>
                        <a:latin typeface="Calibri"/>
                      </a:endParaRPr>
                    </a:p>
                  </a:txBody>
                  <a:tcPr marL="9525" marR="9525" marT="9525" marB="0" anchor="b">
                    <a:solidFill>
                      <a:schemeClr val="tx2">
                        <a:lumMod val="40000"/>
                        <a:lumOff val="60000"/>
                      </a:schemeClr>
                    </a:solidFill>
                  </a:tcPr>
                </a:tc>
                <a:tc>
                  <a:txBody>
                    <a:bodyPr/>
                    <a:lstStyle/>
                    <a:p>
                      <a:pPr algn="ctr" fontAlgn="b"/>
                      <a:r>
                        <a:rPr lang="en-US" sz="1600" u="none" strike="noStrike">
                          <a:effectLst/>
                        </a:rPr>
                        <a:t>HEK-9</a:t>
                      </a:r>
                      <a:endParaRPr lang="en-US" sz="1600" b="0" i="0" u="none" strike="noStrike">
                        <a:solidFill>
                          <a:srgbClr val="000000"/>
                        </a:solidFill>
                        <a:effectLst/>
                        <a:latin typeface="Calibri"/>
                      </a:endParaRPr>
                    </a:p>
                  </a:txBody>
                  <a:tcPr marL="9525" marR="9525" marT="9525" marB="0" anchor="b">
                    <a:solidFill>
                      <a:schemeClr val="tx2">
                        <a:lumMod val="40000"/>
                        <a:lumOff val="60000"/>
                      </a:schemeClr>
                    </a:solidFill>
                  </a:tcPr>
                </a:tc>
                <a:tc>
                  <a:txBody>
                    <a:bodyPr/>
                    <a:lstStyle/>
                    <a:p>
                      <a:pPr algn="ctr" fontAlgn="b"/>
                      <a:r>
                        <a:rPr lang="en-US" sz="1600" u="none" strike="noStrike" dirty="0">
                          <a:effectLst/>
                        </a:rPr>
                        <a:t>WT-9</a:t>
                      </a:r>
                      <a:endParaRPr lang="en-US" sz="1600" b="0" i="0" u="none" strike="noStrike" dirty="0">
                        <a:solidFill>
                          <a:srgbClr val="000000"/>
                        </a:solidFill>
                        <a:effectLst/>
                        <a:latin typeface="Calibri"/>
                      </a:endParaRPr>
                    </a:p>
                  </a:txBody>
                  <a:tcPr marL="9525" marR="9525" marT="9525" marB="0" anchor="b">
                    <a:solidFill>
                      <a:schemeClr val="tx2">
                        <a:lumMod val="40000"/>
                        <a:lumOff val="60000"/>
                      </a:schemeClr>
                    </a:solidFill>
                  </a:tcPr>
                </a:tc>
              </a:tr>
              <a:tr h="287867">
                <a:tc>
                  <a:txBody>
                    <a:bodyPr/>
                    <a:lstStyle/>
                    <a:p>
                      <a:pPr algn="ctr" fontAlgn="b"/>
                      <a:r>
                        <a:rPr lang="en-US" sz="1600" u="none" strike="noStrike" dirty="0">
                          <a:effectLst/>
                        </a:rPr>
                        <a:t>1_1000</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213679</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200123</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a:effectLst/>
                        </a:rPr>
                        <a:t>176868</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184706</a:t>
                      </a:r>
                      <a:endParaRPr lang="en-US" sz="1600" b="0" i="0" u="none" strike="noStrike">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1001_2000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504</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125</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328</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a:effectLst/>
                        </a:rPr>
                        <a:t>199</a:t>
                      </a:r>
                      <a:endParaRPr lang="en-US" sz="1600" b="0" i="0" u="none" strike="noStrike">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2001_3000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641</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a:effectLst/>
                        </a:rPr>
                        <a:t>267</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436</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a:effectLst/>
                        </a:rPr>
                        <a:t>281</a:t>
                      </a:r>
                      <a:endParaRPr lang="en-US" sz="1600" b="0" i="0" u="none" strike="noStrike">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3001_4000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661</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190</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387</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a:effectLst/>
                        </a:rPr>
                        <a:t>289</a:t>
                      </a:r>
                      <a:endParaRPr lang="en-US" sz="1600" b="0" i="0" u="none" strike="noStrike">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4001_5000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658</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186</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403</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a:effectLst/>
                        </a:rPr>
                        <a:t>297</a:t>
                      </a:r>
                      <a:endParaRPr lang="en-US" sz="1600" b="0" i="0" u="none" strike="noStrike">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5001_6000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675</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228</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432</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288</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6001_7000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888</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265</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604</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403</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7001_8000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986</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370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592</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525</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8001_9000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741</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364</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539</a:t>
                      </a:r>
                      <a:endParaRPr lang="en-US" sz="1600" b="0" i="0" u="none" strike="noStrike" dirty="0">
                        <a:solidFill>
                          <a:srgbClr val="000000"/>
                        </a:solidFill>
                        <a:effectLst/>
                        <a:latin typeface="Calibri"/>
                      </a:endParaRPr>
                    </a:p>
                  </a:txBody>
                  <a:tcPr marL="9525" marR="9525" marT="9525" marB="0" anchor="b"/>
                </a:tc>
                <a:tc>
                  <a:txBody>
                    <a:bodyPr/>
                    <a:lstStyle/>
                    <a:p>
                      <a:pPr algn="ctr" fontAlgn="b"/>
                      <a:r>
                        <a:rPr lang="en-US" sz="1600" u="none" strike="noStrike" dirty="0">
                          <a:effectLst/>
                        </a:rPr>
                        <a:t>403</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9001_10000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886</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469</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595</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506</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10001_11000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928</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621</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650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519</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11001_12000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831</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696</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730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522</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12001_13000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844</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831</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769</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456</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13001_14000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938</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990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946</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514</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14001_15000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832</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1102</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941</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526</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15001_16000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1640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1552</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1256</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1349</a:t>
                      </a:r>
                      <a:endParaRPr lang="en-US" sz="1600" b="0" i="0" u="none" strike="noStrike" dirty="0">
                        <a:solidFill>
                          <a:srgbClr val="000000"/>
                        </a:solidFill>
                        <a:effectLst/>
                        <a:latin typeface="Calibri"/>
                      </a:endParaRPr>
                    </a:p>
                  </a:txBody>
                  <a:tcPr marL="9525" marR="9525" marT="9525" marB="0" anchor="b"/>
                </a:tc>
              </a:tr>
              <a:tr h="287867">
                <a:tc>
                  <a:txBody>
                    <a:bodyPr/>
                    <a:lstStyle/>
                    <a:p>
                      <a:pPr algn="ctr" fontAlgn="b"/>
                      <a:r>
                        <a:rPr lang="en-US" sz="1600" u="none" strike="noStrike">
                          <a:effectLst/>
                        </a:rPr>
                        <a:t>16001_17000</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638</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268</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a:effectLst/>
                        </a:rPr>
                        <a:t>344</a:t>
                      </a:r>
                      <a:endParaRPr lang="en-US" sz="1600" b="0" i="0" u="none" strike="noStrike">
                        <a:solidFill>
                          <a:srgbClr val="000000"/>
                        </a:solidFill>
                        <a:effectLst/>
                        <a:latin typeface="Calibri"/>
                      </a:endParaRPr>
                    </a:p>
                  </a:txBody>
                  <a:tcPr marL="9525" marR="9525" marT="9525" marB="0" anchor="b"/>
                </a:tc>
                <a:tc>
                  <a:txBody>
                    <a:bodyPr/>
                    <a:lstStyle/>
                    <a:p>
                      <a:pPr algn="ctr" fontAlgn="b"/>
                      <a:r>
                        <a:rPr lang="en-US" sz="1600" u="none" strike="noStrike" dirty="0">
                          <a:effectLst/>
                        </a:rPr>
                        <a:t>305</a:t>
                      </a:r>
                      <a:endParaRPr lang="en-US" sz="16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28334232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862" y="-1"/>
            <a:ext cx="6868221" cy="6858001"/>
          </a:xfrm>
          <a:prstGeom prst="rect">
            <a:avLst/>
          </a:prstGeom>
        </p:spPr>
      </p:pic>
      <p:sp>
        <p:nvSpPr>
          <p:cNvPr id="3" name="TextBox 2"/>
          <p:cNvSpPr txBox="1"/>
          <p:nvPr/>
        </p:nvSpPr>
        <p:spPr>
          <a:xfrm>
            <a:off x="1397326" y="963040"/>
            <a:ext cx="769763" cy="369332"/>
          </a:xfrm>
          <a:prstGeom prst="rect">
            <a:avLst/>
          </a:prstGeom>
          <a:noFill/>
        </p:spPr>
        <p:txBody>
          <a:bodyPr wrap="none" rtlCol="0">
            <a:spAutoFit/>
          </a:bodyPr>
          <a:lstStyle/>
          <a:p>
            <a:r>
              <a:rPr lang="en-US" dirty="0" smtClean="0"/>
              <a:t>32446</a:t>
            </a:r>
            <a:endParaRPr lang="en-US" dirty="0"/>
          </a:p>
        </p:txBody>
      </p:sp>
      <p:sp>
        <p:nvSpPr>
          <p:cNvPr id="4" name="TextBox 3"/>
          <p:cNvSpPr txBox="1"/>
          <p:nvPr/>
        </p:nvSpPr>
        <p:spPr>
          <a:xfrm>
            <a:off x="3116096" y="286968"/>
            <a:ext cx="769763" cy="369332"/>
          </a:xfrm>
          <a:prstGeom prst="rect">
            <a:avLst/>
          </a:prstGeom>
          <a:noFill/>
        </p:spPr>
        <p:txBody>
          <a:bodyPr wrap="none" rtlCol="0">
            <a:spAutoFit/>
          </a:bodyPr>
          <a:lstStyle/>
          <a:p>
            <a:r>
              <a:rPr lang="en-US" dirty="0" smtClean="0"/>
              <a:t>31426</a:t>
            </a:r>
            <a:endParaRPr lang="en-US" dirty="0"/>
          </a:p>
        </p:txBody>
      </p:sp>
      <p:sp>
        <p:nvSpPr>
          <p:cNvPr id="5" name="TextBox 4"/>
          <p:cNvSpPr txBox="1"/>
          <p:nvPr/>
        </p:nvSpPr>
        <p:spPr>
          <a:xfrm>
            <a:off x="7174152" y="965652"/>
            <a:ext cx="769763" cy="369332"/>
          </a:xfrm>
          <a:prstGeom prst="rect">
            <a:avLst/>
          </a:prstGeom>
          <a:noFill/>
        </p:spPr>
        <p:txBody>
          <a:bodyPr wrap="none" rtlCol="0">
            <a:spAutoFit/>
          </a:bodyPr>
          <a:lstStyle/>
          <a:p>
            <a:r>
              <a:rPr lang="en-US" dirty="0" smtClean="0"/>
              <a:t>38613</a:t>
            </a:r>
            <a:endParaRPr lang="en-US" dirty="0"/>
          </a:p>
        </p:txBody>
      </p:sp>
      <p:sp>
        <p:nvSpPr>
          <p:cNvPr id="6" name="TextBox 5"/>
          <p:cNvSpPr txBox="1"/>
          <p:nvPr/>
        </p:nvSpPr>
        <p:spPr>
          <a:xfrm>
            <a:off x="5468568" y="306424"/>
            <a:ext cx="769763" cy="369332"/>
          </a:xfrm>
          <a:prstGeom prst="rect">
            <a:avLst/>
          </a:prstGeom>
          <a:noFill/>
        </p:spPr>
        <p:txBody>
          <a:bodyPr wrap="none" rtlCol="0">
            <a:spAutoFit/>
          </a:bodyPr>
          <a:lstStyle/>
          <a:p>
            <a:r>
              <a:rPr lang="en-US" dirty="0" smtClean="0"/>
              <a:t>30399</a:t>
            </a:r>
            <a:endParaRPr lang="en-US" dirty="0"/>
          </a:p>
        </p:txBody>
      </p:sp>
    </p:spTree>
    <p:extLst>
      <p:ext uri="{BB962C8B-B14F-4D97-AF65-F5344CB8AC3E}">
        <p14:creationId xmlns:p14="http://schemas.microsoft.com/office/powerpoint/2010/main" val="33212192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3362"/>
            <a:ext cx="6400800" cy="6391275"/>
          </a:xfrm>
          <a:prstGeom prst="rect">
            <a:avLst/>
          </a:prstGeom>
        </p:spPr>
      </p:pic>
    </p:spTree>
    <p:extLst>
      <p:ext uri="{BB962C8B-B14F-4D97-AF65-F5344CB8AC3E}">
        <p14:creationId xmlns:p14="http://schemas.microsoft.com/office/powerpoint/2010/main" val="33991369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43000" y="116736"/>
            <a:ext cx="6629400" cy="6629400"/>
            <a:chOff x="1142999" y="5102"/>
            <a:chExt cx="6863111" cy="6852898"/>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5102"/>
              <a:ext cx="6863111" cy="6852898"/>
            </a:xfrm>
            <a:prstGeom prst="rect">
              <a:avLst/>
            </a:prstGeom>
          </p:spPr>
        </p:pic>
        <p:sp>
          <p:nvSpPr>
            <p:cNvPr id="3" name="TextBox 2"/>
            <p:cNvSpPr txBox="1"/>
            <p:nvPr/>
          </p:nvSpPr>
          <p:spPr>
            <a:xfrm>
              <a:off x="1397326" y="963040"/>
              <a:ext cx="418704" cy="369332"/>
            </a:xfrm>
            <a:prstGeom prst="rect">
              <a:avLst/>
            </a:prstGeom>
            <a:noFill/>
          </p:spPr>
          <p:txBody>
            <a:bodyPr wrap="none" rtlCol="0">
              <a:spAutoFit/>
            </a:bodyPr>
            <a:lstStyle/>
            <a:p>
              <a:r>
                <a:rPr lang="en-US" dirty="0" smtClean="0"/>
                <a:t>64</a:t>
              </a:r>
              <a:endParaRPr lang="en-US" dirty="0"/>
            </a:p>
          </p:txBody>
        </p:sp>
        <p:sp>
          <p:nvSpPr>
            <p:cNvPr id="4" name="TextBox 3"/>
            <p:cNvSpPr txBox="1"/>
            <p:nvPr/>
          </p:nvSpPr>
          <p:spPr>
            <a:xfrm>
              <a:off x="3116096" y="286968"/>
              <a:ext cx="418704" cy="369332"/>
            </a:xfrm>
            <a:prstGeom prst="rect">
              <a:avLst/>
            </a:prstGeom>
            <a:noFill/>
          </p:spPr>
          <p:txBody>
            <a:bodyPr wrap="none" rtlCol="0">
              <a:spAutoFit/>
            </a:bodyPr>
            <a:lstStyle/>
            <a:p>
              <a:r>
                <a:rPr lang="en-US" dirty="0" smtClean="0"/>
                <a:t>77</a:t>
              </a:r>
              <a:endParaRPr lang="en-US" dirty="0"/>
            </a:p>
          </p:txBody>
        </p:sp>
        <p:sp>
          <p:nvSpPr>
            <p:cNvPr id="5" name="TextBox 4"/>
            <p:cNvSpPr txBox="1"/>
            <p:nvPr/>
          </p:nvSpPr>
          <p:spPr>
            <a:xfrm>
              <a:off x="7261704" y="965652"/>
              <a:ext cx="418704" cy="369332"/>
            </a:xfrm>
            <a:prstGeom prst="rect">
              <a:avLst/>
            </a:prstGeom>
            <a:noFill/>
          </p:spPr>
          <p:txBody>
            <a:bodyPr wrap="none" rtlCol="0">
              <a:spAutoFit/>
            </a:bodyPr>
            <a:lstStyle/>
            <a:p>
              <a:r>
                <a:rPr lang="en-US" dirty="0" smtClean="0"/>
                <a:t>83</a:t>
              </a:r>
              <a:endParaRPr lang="en-US" dirty="0"/>
            </a:p>
          </p:txBody>
        </p:sp>
        <p:sp>
          <p:nvSpPr>
            <p:cNvPr id="6" name="TextBox 5"/>
            <p:cNvSpPr txBox="1"/>
            <p:nvPr/>
          </p:nvSpPr>
          <p:spPr>
            <a:xfrm>
              <a:off x="5468568" y="306424"/>
              <a:ext cx="418704" cy="369332"/>
            </a:xfrm>
            <a:prstGeom prst="rect">
              <a:avLst/>
            </a:prstGeom>
            <a:noFill/>
          </p:spPr>
          <p:txBody>
            <a:bodyPr wrap="none" rtlCol="0">
              <a:spAutoFit/>
            </a:bodyPr>
            <a:lstStyle/>
            <a:p>
              <a:r>
                <a:rPr lang="en-US" dirty="0" smtClean="0"/>
                <a:t>81</a:t>
              </a:r>
              <a:endParaRPr lang="en-US" dirty="0"/>
            </a:p>
          </p:txBody>
        </p:sp>
      </p:grpSp>
      <p:grpSp>
        <p:nvGrpSpPr>
          <p:cNvPr id="15" name="Group 14"/>
          <p:cNvGrpSpPr/>
          <p:nvPr/>
        </p:nvGrpSpPr>
        <p:grpSpPr>
          <a:xfrm>
            <a:off x="1832024" y="1406488"/>
            <a:ext cx="5218069" cy="1946312"/>
            <a:chOff x="1832024" y="1406488"/>
            <a:chExt cx="5218069" cy="1946312"/>
          </a:xfrm>
        </p:grpSpPr>
        <p:sp>
          <p:nvSpPr>
            <p:cNvPr id="8" name="Oval 7"/>
            <p:cNvSpPr/>
            <p:nvPr/>
          </p:nvSpPr>
          <p:spPr>
            <a:xfrm>
              <a:off x="1832024" y="2819400"/>
              <a:ext cx="492888"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078091" y="1406488"/>
              <a:ext cx="3972002" cy="1939827"/>
              <a:chOff x="3078091" y="1406488"/>
              <a:chExt cx="3972002" cy="1939827"/>
            </a:xfrm>
          </p:grpSpPr>
          <p:sp>
            <p:nvSpPr>
              <p:cNvPr id="9" name="Oval 8"/>
              <p:cNvSpPr/>
              <p:nvPr/>
            </p:nvSpPr>
            <p:spPr>
              <a:xfrm>
                <a:off x="3078091" y="1406488"/>
                <a:ext cx="492888"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321269" y="1419459"/>
                <a:ext cx="492888"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57205" y="2812915"/>
                <a:ext cx="492888"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p:cNvSpPr txBox="1"/>
          <p:nvPr/>
        </p:nvSpPr>
        <p:spPr>
          <a:xfrm>
            <a:off x="1690506" y="6216134"/>
            <a:ext cx="6003695" cy="369332"/>
          </a:xfrm>
          <a:prstGeom prst="rect">
            <a:avLst/>
          </a:prstGeom>
          <a:noFill/>
        </p:spPr>
        <p:txBody>
          <a:bodyPr wrap="none" rtlCol="0">
            <a:spAutoFit/>
          </a:bodyPr>
          <a:lstStyle/>
          <a:p>
            <a:r>
              <a:rPr lang="en-US" dirty="0" smtClean="0"/>
              <a:t>The number of deletion count is greater than 100 occurrences</a:t>
            </a:r>
            <a:endParaRPr lang="en-US" dirty="0"/>
          </a:p>
        </p:txBody>
      </p:sp>
    </p:spTree>
    <p:extLst>
      <p:ext uri="{BB962C8B-B14F-4D97-AF65-F5344CB8AC3E}">
        <p14:creationId xmlns:p14="http://schemas.microsoft.com/office/powerpoint/2010/main" val="395770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Unique “deletions” &gt; </a:t>
            </a:r>
            <a:r>
              <a:rPr lang="en-US" smtClean="0"/>
              <a:t>100 counts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93345080"/>
              </p:ext>
            </p:extLst>
          </p:nvPr>
        </p:nvGraphicFramePr>
        <p:xfrm>
          <a:off x="2285999" y="1752600"/>
          <a:ext cx="5791202" cy="4820920"/>
        </p:xfrm>
        <a:graphic>
          <a:graphicData uri="http://schemas.openxmlformats.org/drawingml/2006/table">
            <a:tbl>
              <a:tblPr firstRow="1" bandRow="1">
                <a:tableStyleId>{5C22544A-7EE6-4342-B048-85BDC9FD1C3A}</a:tableStyleId>
              </a:tblPr>
              <a:tblGrid>
                <a:gridCol w="1600201"/>
                <a:gridCol w="838200"/>
                <a:gridCol w="838200"/>
                <a:gridCol w="685800"/>
                <a:gridCol w="715109"/>
                <a:gridCol w="1113692"/>
              </a:tblGrid>
              <a:tr h="370840">
                <a:tc>
                  <a:txBody>
                    <a:bodyPr/>
                    <a:lstStyle/>
                    <a:p>
                      <a:pPr algn="l" fontAlgn="b"/>
                      <a:r>
                        <a:rPr lang="en-US" sz="1600" b="0" i="0" u="none" strike="noStrike" dirty="0" err="1">
                          <a:solidFill>
                            <a:srgbClr val="000000"/>
                          </a:solidFill>
                          <a:effectLst/>
                          <a:latin typeface="Calibri"/>
                        </a:rPr>
                        <a:t>DeletionJunction</a:t>
                      </a:r>
                      <a:endParaRPr lang="en-US" sz="1600" b="0" i="0" u="none" strike="noStrike" dirty="0">
                        <a:solidFill>
                          <a:srgbClr val="000000"/>
                        </a:solidFill>
                        <a:effectLst/>
                        <a:latin typeface="Calibri"/>
                      </a:endParaRPr>
                    </a:p>
                  </a:txBody>
                  <a:tcPr marL="9525" marR="9525" marT="9525" marB="0" anchor="b"/>
                </a:tc>
                <a:tc>
                  <a:txBody>
                    <a:bodyPr/>
                    <a:lstStyle/>
                    <a:p>
                      <a:pPr algn="l" fontAlgn="b"/>
                      <a:r>
                        <a:rPr lang="en-US" sz="1600" b="0" i="0" u="none" strike="noStrike">
                          <a:solidFill>
                            <a:srgbClr val="000000"/>
                          </a:solidFill>
                          <a:effectLst/>
                          <a:latin typeface="Calibri"/>
                        </a:rPr>
                        <a:t>G541E</a:t>
                      </a:r>
                    </a:p>
                  </a:txBody>
                  <a:tcPr marL="9525" marR="9525" marT="9525" marB="0" anchor="b"/>
                </a:tc>
                <a:tc>
                  <a:txBody>
                    <a:bodyPr/>
                    <a:lstStyle/>
                    <a:p>
                      <a:pPr algn="l" fontAlgn="b"/>
                      <a:r>
                        <a:rPr lang="en-US" sz="1600" b="0" i="0" u="none" strike="noStrike">
                          <a:solidFill>
                            <a:srgbClr val="000000"/>
                          </a:solidFill>
                          <a:effectLst/>
                          <a:latin typeface="Calibri"/>
                        </a:rPr>
                        <a:t>HEK-0</a:t>
                      </a:r>
                    </a:p>
                  </a:txBody>
                  <a:tcPr marL="9525" marR="9525" marT="9525" marB="0" anchor="b"/>
                </a:tc>
                <a:tc>
                  <a:txBody>
                    <a:bodyPr/>
                    <a:lstStyle/>
                    <a:p>
                      <a:pPr algn="l" fontAlgn="b"/>
                      <a:r>
                        <a:rPr lang="en-US" sz="1600" b="0" i="0" u="none" strike="noStrike" dirty="0">
                          <a:solidFill>
                            <a:srgbClr val="000000"/>
                          </a:solidFill>
                          <a:effectLst/>
                          <a:latin typeface="Calibri"/>
                        </a:rPr>
                        <a:t>HEK-9</a:t>
                      </a:r>
                    </a:p>
                  </a:txBody>
                  <a:tcPr marL="9525" marR="9525" marT="9525" marB="0" anchor="b"/>
                </a:tc>
                <a:tc>
                  <a:txBody>
                    <a:bodyPr/>
                    <a:lstStyle/>
                    <a:p>
                      <a:pPr algn="l" fontAlgn="b"/>
                      <a:r>
                        <a:rPr lang="en-US" sz="1600" b="0" i="0" u="none" strike="noStrike">
                          <a:solidFill>
                            <a:srgbClr val="000000"/>
                          </a:solidFill>
                          <a:effectLst/>
                          <a:latin typeface="Calibri"/>
                        </a:rPr>
                        <a:t>WT-9</a:t>
                      </a:r>
                    </a:p>
                  </a:txBody>
                  <a:tcPr marL="9525" marR="9525" marT="9525" marB="0" anchor="b"/>
                </a:tc>
                <a:tc>
                  <a:txBody>
                    <a:bodyPr/>
                    <a:lstStyle/>
                    <a:p>
                      <a:pPr algn="l" fontAlgn="b"/>
                      <a:r>
                        <a:rPr lang="en-US" sz="1600" b="0" i="0" u="none" strike="noStrike">
                          <a:solidFill>
                            <a:srgbClr val="000000"/>
                          </a:solidFill>
                          <a:effectLst/>
                          <a:latin typeface="Calibri"/>
                        </a:rPr>
                        <a:t>DeletionSize</a:t>
                      </a:r>
                    </a:p>
                  </a:txBody>
                  <a:tcPr marL="9525" marR="9525" marT="9525" marB="0" anchor="b"/>
                </a:tc>
              </a:tr>
              <a:tr h="370840">
                <a:tc>
                  <a:txBody>
                    <a:bodyPr/>
                    <a:lstStyle/>
                    <a:p>
                      <a:pPr algn="l" fontAlgn="b"/>
                      <a:r>
                        <a:rPr lang="en-US" sz="1600" b="0" i="0" u="none" strike="noStrike">
                          <a:solidFill>
                            <a:srgbClr val="000000"/>
                          </a:solidFill>
                          <a:effectLst/>
                          <a:latin typeface="Calibri"/>
                        </a:rPr>
                        <a:t>5764:5853</a:t>
                      </a:r>
                    </a:p>
                  </a:txBody>
                  <a:tcPr marL="9525" marR="9525" marT="9525" marB="0" anchor="b"/>
                </a:tc>
                <a:tc>
                  <a:txBody>
                    <a:bodyPr/>
                    <a:lstStyle/>
                    <a:p>
                      <a:pPr algn="l" fontAlgn="b"/>
                      <a:r>
                        <a:rPr lang="en-US" sz="1600" b="1" i="0" u="none" strike="noStrike" dirty="0">
                          <a:solidFill>
                            <a:srgbClr val="FF0000"/>
                          </a:solidFill>
                          <a:effectLst/>
                          <a:latin typeface="Calibri"/>
                        </a:rPr>
                        <a:t>100</a:t>
                      </a:r>
                    </a:p>
                  </a:txBody>
                  <a:tcPr marL="9525" marR="9525" marT="9525" marB="0" anchor="b"/>
                </a:tc>
                <a:tc>
                  <a:txBody>
                    <a:bodyPr/>
                    <a:lstStyle/>
                    <a:p>
                      <a:pPr algn="l" fontAlgn="b"/>
                      <a:r>
                        <a:rPr lang="en-US" sz="1600" b="0" i="0" u="none" strike="noStrike" dirty="0">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r" fontAlgn="b"/>
                      <a:r>
                        <a:rPr lang="en-US" sz="1600" b="0" i="0" u="none" strike="noStrike">
                          <a:solidFill>
                            <a:srgbClr val="000000"/>
                          </a:solidFill>
                          <a:effectLst/>
                          <a:latin typeface="Calibri"/>
                        </a:rPr>
                        <a:t>90</a:t>
                      </a:r>
                    </a:p>
                  </a:txBody>
                  <a:tcPr marL="9525" marR="9525" marT="9525" marB="0" anchor="b"/>
                </a:tc>
              </a:tr>
              <a:tr h="370840">
                <a:tc>
                  <a:txBody>
                    <a:bodyPr/>
                    <a:lstStyle/>
                    <a:p>
                      <a:pPr algn="l" fontAlgn="b"/>
                      <a:r>
                        <a:rPr lang="en-US" sz="1600" b="0" i="0" u="none" strike="noStrike" dirty="0">
                          <a:solidFill>
                            <a:srgbClr val="000000"/>
                          </a:solidFill>
                          <a:effectLst/>
                          <a:latin typeface="Calibri"/>
                        </a:rPr>
                        <a:t>13716:15912</a:t>
                      </a:r>
                    </a:p>
                  </a:txBody>
                  <a:tcPr marL="9525" marR="9525" marT="9525" marB="0" anchor="b"/>
                </a:tc>
                <a:tc>
                  <a:txBody>
                    <a:bodyPr/>
                    <a:lstStyle/>
                    <a:p>
                      <a:pPr algn="l" fontAlgn="b"/>
                      <a:r>
                        <a:rPr lang="en-US" sz="1600" b="1" i="0" u="none" strike="noStrike" dirty="0">
                          <a:solidFill>
                            <a:srgbClr val="FF0000"/>
                          </a:solidFill>
                          <a:effectLst/>
                          <a:latin typeface="Calibri"/>
                        </a:rPr>
                        <a:t>161</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dirty="0">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r" fontAlgn="b"/>
                      <a:r>
                        <a:rPr lang="en-US" sz="1600" b="0" i="0" u="none" strike="noStrike">
                          <a:solidFill>
                            <a:srgbClr val="000000"/>
                          </a:solidFill>
                          <a:effectLst/>
                          <a:latin typeface="Calibri"/>
                        </a:rPr>
                        <a:t>2197</a:t>
                      </a:r>
                    </a:p>
                  </a:txBody>
                  <a:tcPr marL="9525" marR="9525" marT="9525" marB="0" anchor="b"/>
                </a:tc>
              </a:tr>
              <a:tr h="370840">
                <a:tc>
                  <a:txBody>
                    <a:bodyPr/>
                    <a:lstStyle/>
                    <a:p>
                      <a:pPr algn="l" fontAlgn="b"/>
                      <a:r>
                        <a:rPr lang="en-US" sz="1600" b="0" i="0" u="none" strike="noStrike" dirty="0">
                          <a:solidFill>
                            <a:srgbClr val="000000"/>
                          </a:solidFill>
                          <a:effectLst/>
                          <a:latin typeface="Calibri"/>
                        </a:rPr>
                        <a:t>2463:</a:t>
                      </a:r>
                      <a:r>
                        <a:rPr lang="en-US" sz="1600" b="1" i="0" u="none" strike="noStrike" dirty="0">
                          <a:solidFill>
                            <a:srgbClr val="00B050"/>
                          </a:solidFill>
                          <a:effectLst/>
                          <a:latin typeface="Calibri"/>
                        </a:rPr>
                        <a:t>2652</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dirty="0">
                          <a:solidFill>
                            <a:srgbClr val="FF0000"/>
                          </a:solidFill>
                          <a:effectLst/>
                          <a:latin typeface="Calibri"/>
                        </a:rPr>
                        <a:t>114</a:t>
                      </a:r>
                    </a:p>
                  </a:txBody>
                  <a:tcPr marL="9525" marR="9525" marT="9525" marB="0" anchor="b"/>
                </a:tc>
                <a:tc>
                  <a:txBody>
                    <a:bodyPr/>
                    <a:lstStyle/>
                    <a:p>
                      <a:pPr algn="l" fontAlgn="b"/>
                      <a:r>
                        <a:rPr lang="en-US" sz="1600" b="0" i="0" u="none" strike="noStrike" dirty="0">
                          <a:solidFill>
                            <a:srgbClr val="000000"/>
                          </a:solidFill>
                          <a:effectLst/>
                          <a:latin typeface="Calibri"/>
                        </a:rPr>
                        <a:t>N/A</a:t>
                      </a:r>
                    </a:p>
                  </a:txBody>
                  <a:tcPr marL="9525" marR="9525" marT="9525" marB="0" anchor="b"/>
                </a:tc>
                <a:tc>
                  <a:txBody>
                    <a:bodyPr/>
                    <a:lstStyle/>
                    <a:p>
                      <a:pPr algn="r" fontAlgn="b"/>
                      <a:r>
                        <a:rPr lang="en-US" sz="1600" b="0" i="0" u="none" strike="noStrike">
                          <a:solidFill>
                            <a:srgbClr val="000000"/>
                          </a:solidFill>
                          <a:effectLst/>
                          <a:latin typeface="Calibri"/>
                        </a:rPr>
                        <a:t>190</a:t>
                      </a:r>
                    </a:p>
                  </a:txBody>
                  <a:tcPr marL="9525" marR="9525" marT="9525" marB="0" anchor="b"/>
                </a:tc>
              </a:tr>
              <a:tr h="370840">
                <a:tc>
                  <a:txBody>
                    <a:bodyPr/>
                    <a:lstStyle/>
                    <a:p>
                      <a:pPr algn="l" fontAlgn="b"/>
                      <a:r>
                        <a:rPr lang="en-US" sz="1600" b="0" i="0" u="none" strike="noStrike" dirty="0">
                          <a:solidFill>
                            <a:srgbClr val="000000"/>
                          </a:solidFill>
                          <a:effectLst/>
                          <a:latin typeface="Calibri"/>
                        </a:rPr>
                        <a:t>2534:</a:t>
                      </a:r>
                      <a:r>
                        <a:rPr lang="en-US" sz="1600" b="1" i="0" u="none" strike="noStrike" dirty="0">
                          <a:solidFill>
                            <a:srgbClr val="00B050"/>
                          </a:solidFill>
                          <a:effectLst/>
                          <a:latin typeface="Calibri"/>
                        </a:rPr>
                        <a:t>2652</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a:solidFill>
                            <a:srgbClr val="FF0000"/>
                          </a:solidFill>
                          <a:effectLst/>
                          <a:latin typeface="Calibri"/>
                        </a:rPr>
                        <a:t>105</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r" fontAlgn="b"/>
                      <a:r>
                        <a:rPr lang="en-US" sz="1600" b="0" i="0" u="none" strike="noStrike" dirty="0">
                          <a:solidFill>
                            <a:srgbClr val="000000"/>
                          </a:solidFill>
                          <a:effectLst/>
                          <a:latin typeface="Calibri"/>
                        </a:rPr>
                        <a:t>119</a:t>
                      </a:r>
                    </a:p>
                  </a:txBody>
                  <a:tcPr marL="9525" marR="9525" marT="9525" marB="0" anchor="b"/>
                </a:tc>
              </a:tr>
              <a:tr h="370840">
                <a:tc>
                  <a:txBody>
                    <a:bodyPr/>
                    <a:lstStyle/>
                    <a:p>
                      <a:pPr algn="l" fontAlgn="b"/>
                      <a:r>
                        <a:rPr lang="en-US" sz="1600" b="0" i="0" u="none" strike="noStrike" dirty="0">
                          <a:solidFill>
                            <a:srgbClr val="000000"/>
                          </a:solidFill>
                          <a:effectLst/>
                          <a:latin typeface="Calibri"/>
                        </a:rPr>
                        <a:t>2564:</a:t>
                      </a:r>
                      <a:r>
                        <a:rPr lang="en-US" sz="1600" b="1" i="0" u="none" strike="noStrike" dirty="0">
                          <a:solidFill>
                            <a:srgbClr val="00B050"/>
                          </a:solidFill>
                          <a:effectLst/>
                          <a:latin typeface="Calibri"/>
                        </a:rPr>
                        <a:t>2652</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a:solidFill>
                            <a:srgbClr val="FF0000"/>
                          </a:solidFill>
                          <a:effectLst/>
                          <a:latin typeface="Calibri"/>
                        </a:rPr>
                        <a:t>117</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r" fontAlgn="b"/>
                      <a:r>
                        <a:rPr lang="en-US" sz="1600" b="0" i="0" u="none" strike="noStrike">
                          <a:solidFill>
                            <a:srgbClr val="000000"/>
                          </a:solidFill>
                          <a:effectLst/>
                          <a:latin typeface="Calibri"/>
                        </a:rPr>
                        <a:t>89</a:t>
                      </a:r>
                    </a:p>
                  </a:txBody>
                  <a:tcPr marL="9525" marR="9525" marT="9525" marB="0" anchor="b"/>
                </a:tc>
              </a:tr>
              <a:tr h="370840">
                <a:tc>
                  <a:txBody>
                    <a:bodyPr/>
                    <a:lstStyle/>
                    <a:p>
                      <a:pPr algn="l" fontAlgn="b"/>
                      <a:r>
                        <a:rPr lang="en-US" sz="1600" b="0" i="0" u="none" strike="noStrike" dirty="0">
                          <a:solidFill>
                            <a:srgbClr val="000000"/>
                          </a:solidFill>
                          <a:effectLst/>
                          <a:latin typeface="Calibri"/>
                        </a:rPr>
                        <a:t>2585:</a:t>
                      </a:r>
                      <a:r>
                        <a:rPr lang="en-US" sz="1600" b="1" i="0" u="none" strike="noStrike" dirty="0">
                          <a:solidFill>
                            <a:srgbClr val="00B050"/>
                          </a:solidFill>
                          <a:effectLst/>
                          <a:latin typeface="Calibri"/>
                        </a:rPr>
                        <a:t>2652</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a:solidFill>
                            <a:srgbClr val="FF0000"/>
                          </a:solidFill>
                          <a:effectLst/>
                          <a:latin typeface="Calibri"/>
                        </a:rPr>
                        <a:t>138</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r" fontAlgn="b"/>
                      <a:r>
                        <a:rPr lang="en-US" sz="1600" b="0" i="0" u="none" strike="noStrike" dirty="0">
                          <a:solidFill>
                            <a:srgbClr val="000000"/>
                          </a:solidFill>
                          <a:effectLst/>
                          <a:latin typeface="Calibri"/>
                        </a:rPr>
                        <a:t>68</a:t>
                      </a:r>
                    </a:p>
                  </a:txBody>
                  <a:tcPr marL="9525" marR="9525" marT="9525" marB="0" anchor="b"/>
                </a:tc>
              </a:tr>
              <a:tr h="370840">
                <a:tc>
                  <a:txBody>
                    <a:bodyPr/>
                    <a:lstStyle/>
                    <a:p>
                      <a:pPr algn="l" fontAlgn="b"/>
                      <a:r>
                        <a:rPr lang="en-US" sz="1600" b="0" i="0" u="none" strike="noStrike" dirty="0">
                          <a:solidFill>
                            <a:srgbClr val="000000"/>
                          </a:solidFill>
                          <a:effectLst/>
                          <a:latin typeface="Calibri"/>
                        </a:rPr>
                        <a:t>2600:</a:t>
                      </a:r>
                      <a:r>
                        <a:rPr lang="en-US" sz="1600" b="1" i="0" u="none" strike="noStrike" dirty="0">
                          <a:solidFill>
                            <a:srgbClr val="00B050"/>
                          </a:solidFill>
                          <a:effectLst/>
                          <a:latin typeface="Calibri"/>
                        </a:rPr>
                        <a:t>2652</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a:solidFill>
                            <a:srgbClr val="FF0000"/>
                          </a:solidFill>
                          <a:effectLst/>
                          <a:latin typeface="Calibri"/>
                        </a:rPr>
                        <a:t>133</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r" fontAlgn="b"/>
                      <a:r>
                        <a:rPr lang="en-US" sz="1600" b="0" i="0" u="none" strike="noStrike" dirty="0">
                          <a:solidFill>
                            <a:srgbClr val="000000"/>
                          </a:solidFill>
                          <a:effectLst/>
                          <a:latin typeface="Calibri"/>
                        </a:rPr>
                        <a:t>53</a:t>
                      </a:r>
                    </a:p>
                  </a:txBody>
                  <a:tcPr marL="9525" marR="9525" marT="9525" marB="0" anchor="b"/>
                </a:tc>
              </a:tr>
              <a:tr h="370840">
                <a:tc>
                  <a:txBody>
                    <a:bodyPr/>
                    <a:lstStyle/>
                    <a:p>
                      <a:pPr algn="l" fontAlgn="b"/>
                      <a:r>
                        <a:rPr lang="en-US" sz="1600" b="0" i="0" u="none" strike="noStrike">
                          <a:solidFill>
                            <a:srgbClr val="000000"/>
                          </a:solidFill>
                          <a:effectLst/>
                          <a:latin typeface="Calibri"/>
                        </a:rPr>
                        <a:t>9427:16150</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a:solidFill>
                            <a:srgbClr val="FF0000"/>
                          </a:solidFill>
                          <a:effectLst/>
                          <a:latin typeface="Calibri"/>
                        </a:rPr>
                        <a:t>108</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r" fontAlgn="b"/>
                      <a:r>
                        <a:rPr lang="en-US" sz="1600" b="0" i="0" u="none" strike="noStrike" dirty="0">
                          <a:solidFill>
                            <a:srgbClr val="000000"/>
                          </a:solidFill>
                          <a:effectLst/>
                          <a:latin typeface="Calibri"/>
                        </a:rPr>
                        <a:t>6724</a:t>
                      </a:r>
                    </a:p>
                  </a:txBody>
                  <a:tcPr marL="9525" marR="9525" marT="9525" marB="0" anchor="b"/>
                </a:tc>
              </a:tr>
              <a:tr h="370840">
                <a:tc>
                  <a:txBody>
                    <a:bodyPr/>
                    <a:lstStyle/>
                    <a:p>
                      <a:pPr algn="l" fontAlgn="b"/>
                      <a:r>
                        <a:rPr lang="en-US" sz="1600" b="0" i="0" u="none" strike="noStrike">
                          <a:solidFill>
                            <a:srgbClr val="000000"/>
                          </a:solidFill>
                          <a:effectLst/>
                          <a:latin typeface="Calibri"/>
                        </a:rPr>
                        <a:t>232:16159</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a:solidFill>
                            <a:srgbClr val="FF0000"/>
                          </a:solidFill>
                          <a:effectLst/>
                          <a:latin typeface="Calibri"/>
                        </a:rPr>
                        <a:t>110</a:t>
                      </a:r>
                    </a:p>
                  </a:txBody>
                  <a:tcPr marL="9525" marR="9525" marT="9525" marB="0" anchor="b"/>
                </a:tc>
                <a:tc>
                  <a:txBody>
                    <a:bodyPr/>
                    <a:lstStyle/>
                    <a:p>
                      <a:pPr algn="r" fontAlgn="b"/>
                      <a:r>
                        <a:rPr lang="en-US" sz="1600" b="0" i="0" u="none" strike="noStrike" dirty="0">
                          <a:solidFill>
                            <a:srgbClr val="000000"/>
                          </a:solidFill>
                          <a:effectLst/>
                          <a:latin typeface="Calibri"/>
                        </a:rPr>
                        <a:t>15928</a:t>
                      </a:r>
                    </a:p>
                  </a:txBody>
                  <a:tcPr marL="9525" marR="9525" marT="9525" marB="0" anchor="b"/>
                </a:tc>
              </a:tr>
              <a:tr h="370840">
                <a:tc>
                  <a:txBody>
                    <a:bodyPr/>
                    <a:lstStyle/>
                    <a:p>
                      <a:pPr algn="l" fontAlgn="b"/>
                      <a:r>
                        <a:rPr lang="en-US" sz="1600" b="0" i="0" u="none" strike="noStrike">
                          <a:solidFill>
                            <a:srgbClr val="000000"/>
                          </a:solidFill>
                          <a:effectLst/>
                          <a:latin typeface="Calibri"/>
                        </a:rPr>
                        <a:t>307:16184</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a:solidFill>
                            <a:srgbClr val="FF0000"/>
                          </a:solidFill>
                          <a:effectLst/>
                          <a:latin typeface="Calibri"/>
                        </a:rPr>
                        <a:t>103</a:t>
                      </a:r>
                    </a:p>
                  </a:txBody>
                  <a:tcPr marL="9525" marR="9525" marT="9525" marB="0" anchor="b"/>
                </a:tc>
                <a:tc>
                  <a:txBody>
                    <a:bodyPr/>
                    <a:lstStyle/>
                    <a:p>
                      <a:pPr algn="r" fontAlgn="b"/>
                      <a:r>
                        <a:rPr lang="en-US" sz="1600" b="0" i="0" u="none" strike="noStrike" dirty="0">
                          <a:solidFill>
                            <a:srgbClr val="000000"/>
                          </a:solidFill>
                          <a:effectLst/>
                          <a:latin typeface="Calibri"/>
                        </a:rPr>
                        <a:t>15878</a:t>
                      </a:r>
                    </a:p>
                  </a:txBody>
                  <a:tcPr marL="9525" marR="9525" marT="9525" marB="0" anchor="b"/>
                </a:tc>
              </a:tr>
              <a:tr h="370840">
                <a:tc>
                  <a:txBody>
                    <a:bodyPr/>
                    <a:lstStyle/>
                    <a:p>
                      <a:pPr algn="l" fontAlgn="b"/>
                      <a:r>
                        <a:rPr lang="en-US" sz="1600" b="0" i="0" u="none" strike="noStrike" dirty="0">
                          <a:solidFill>
                            <a:srgbClr val="000000"/>
                          </a:solidFill>
                          <a:effectLst/>
                          <a:latin typeface="Calibri"/>
                        </a:rPr>
                        <a:t>2365:</a:t>
                      </a:r>
                      <a:r>
                        <a:rPr lang="en-US" sz="1600" b="1" i="0" u="none" strike="noStrike" dirty="0">
                          <a:solidFill>
                            <a:srgbClr val="00B050"/>
                          </a:solidFill>
                          <a:effectLst/>
                          <a:latin typeface="Calibri"/>
                        </a:rPr>
                        <a:t>2652</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a:solidFill>
                            <a:srgbClr val="FF0000"/>
                          </a:solidFill>
                          <a:effectLst/>
                          <a:latin typeface="Calibri"/>
                        </a:rPr>
                        <a:t>101</a:t>
                      </a:r>
                    </a:p>
                  </a:txBody>
                  <a:tcPr marL="9525" marR="9525" marT="9525" marB="0" anchor="b"/>
                </a:tc>
                <a:tc>
                  <a:txBody>
                    <a:bodyPr/>
                    <a:lstStyle/>
                    <a:p>
                      <a:pPr algn="r" fontAlgn="b"/>
                      <a:r>
                        <a:rPr lang="en-US" sz="1600" b="0" i="0" u="none" strike="noStrike" dirty="0">
                          <a:solidFill>
                            <a:srgbClr val="000000"/>
                          </a:solidFill>
                          <a:effectLst/>
                          <a:latin typeface="Calibri"/>
                        </a:rPr>
                        <a:t>288</a:t>
                      </a:r>
                    </a:p>
                  </a:txBody>
                  <a:tcPr marL="9525" marR="9525" marT="9525" marB="0" anchor="b"/>
                </a:tc>
              </a:tr>
              <a:tr h="370840">
                <a:tc>
                  <a:txBody>
                    <a:bodyPr/>
                    <a:lstStyle/>
                    <a:p>
                      <a:pPr algn="l" fontAlgn="b"/>
                      <a:r>
                        <a:rPr lang="en-US" sz="1600" b="0" i="0" u="none" strike="noStrike" dirty="0">
                          <a:solidFill>
                            <a:srgbClr val="000000"/>
                          </a:solidFill>
                          <a:effectLst/>
                          <a:latin typeface="Calibri"/>
                        </a:rPr>
                        <a:t>2411:</a:t>
                      </a:r>
                      <a:r>
                        <a:rPr lang="en-US" sz="1600" b="1" i="0" u="none" strike="noStrike" dirty="0">
                          <a:solidFill>
                            <a:srgbClr val="00B050"/>
                          </a:solidFill>
                          <a:effectLst/>
                          <a:latin typeface="Calibri"/>
                        </a:rPr>
                        <a:t>2652</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0" i="0" u="none" strike="noStrike">
                          <a:solidFill>
                            <a:srgbClr val="000000"/>
                          </a:solidFill>
                          <a:effectLst/>
                          <a:latin typeface="Calibri"/>
                        </a:rPr>
                        <a:t>N/A</a:t>
                      </a:r>
                    </a:p>
                  </a:txBody>
                  <a:tcPr marL="9525" marR="9525" marT="9525" marB="0" anchor="b"/>
                </a:tc>
                <a:tc>
                  <a:txBody>
                    <a:bodyPr/>
                    <a:lstStyle/>
                    <a:p>
                      <a:pPr algn="l" fontAlgn="b"/>
                      <a:r>
                        <a:rPr lang="en-US" sz="1600" b="1" i="0" u="none" strike="noStrike">
                          <a:solidFill>
                            <a:srgbClr val="FF0000"/>
                          </a:solidFill>
                          <a:effectLst/>
                          <a:latin typeface="Calibri"/>
                        </a:rPr>
                        <a:t>104</a:t>
                      </a:r>
                    </a:p>
                  </a:txBody>
                  <a:tcPr marL="9525" marR="9525" marT="9525" marB="0" anchor="b"/>
                </a:tc>
                <a:tc>
                  <a:txBody>
                    <a:bodyPr/>
                    <a:lstStyle/>
                    <a:p>
                      <a:pPr algn="r" fontAlgn="b"/>
                      <a:r>
                        <a:rPr lang="en-US" sz="1600" b="0" i="0" u="none" strike="noStrike" dirty="0">
                          <a:solidFill>
                            <a:srgbClr val="000000"/>
                          </a:solidFill>
                          <a:effectLst/>
                          <a:latin typeface="Calibri"/>
                        </a:rPr>
                        <a:t>242</a:t>
                      </a:r>
                    </a:p>
                  </a:txBody>
                  <a:tcPr marL="9525" marR="9525" marT="9525"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81440460"/>
              </p:ext>
            </p:extLst>
          </p:nvPr>
        </p:nvGraphicFramePr>
        <p:xfrm>
          <a:off x="210768" y="3047999"/>
          <a:ext cx="1846632" cy="2057401"/>
        </p:xfrm>
        <a:graphic>
          <a:graphicData uri="http://schemas.openxmlformats.org/drawingml/2006/table">
            <a:tbl>
              <a:tblPr firstRow="1" bandRow="1">
                <a:tableStyleId>{5C22544A-7EE6-4342-B048-85BDC9FD1C3A}</a:tableStyleId>
              </a:tblPr>
              <a:tblGrid>
                <a:gridCol w="923316"/>
                <a:gridCol w="923316"/>
              </a:tblGrid>
              <a:tr h="411481">
                <a:tc>
                  <a:txBody>
                    <a:bodyPr/>
                    <a:lstStyle/>
                    <a:p>
                      <a:r>
                        <a:rPr lang="en-US" sz="1400" dirty="0" smtClean="0">
                          <a:solidFill>
                            <a:schemeClr val="tx1"/>
                          </a:solidFill>
                        </a:rPr>
                        <a:t>sample</a:t>
                      </a:r>
                      <a:endParaRPr lang="en-US" sz="1400" dirty="0">
                        <a:solidFill>
                          <a:schemeClr val="tx1"/>
                        </a:solidFill>
                      </a:endParaRPr>
                    </a:p>
                  </a:txBody>
                  <a:tcPr/>
                </a:tc>
                <a:tc>
                  <a:txBody>
                    <a:bodyPr/>
                    <a:lstStyle/>
                    <a:p>
                      <a:r>
                        <a:rPr lang="en-US" sz="1400" b="1" dirty="0" smtClean="0">
                          <a:solidFill>
                            <a:srgbClr val="FF0000"/>
                          </a:solidFill>
                        </a:rPr>
                        <a:t>:2652</a:t>
                      </a:r>
                      <a:endParaRPr lang="en-US" sz="1400" b="1" dirty="0">
                        <a:solidFill>
                          <a:srgbClr val="FF0000"/>
                        </a:solidFill>
                      </a:endParaRPr>
                    </a:p>
                  </a:txBody>
                  <a:tcPr/>
                </a:tc>
              </a:tr>
              <a:tr h="411480">
                <a:tc>
                  <a:txBody>
                    <a:bodyPr/>
                    <a:lstStyle/>
                    <a:p>
                      <a:r>
                        <a:rPr lang="en-US" sz="1400" dirty="0" smtClean="0"/>
                        <a:t>G451E</a:t>
                      </a:r>
                      <a:endParaRPr lang="en-US" sz="1400" dirty="0"/>
                    </a:p>
                  </a:txBody>
                  <a:tcPr/>
                </a:tc>
                <a:tc>
                  <a:txBody>
                    <a:bodyPr/>
                    <a:lstStyle/>
                    <a:p>
                      <a:r>
                        <a:rPr lang="en-US" sz="1400" dirty="0" smtClean="0"/>
                        <a:t>349</a:t>
                      </a:r>
                      <a:endParaRPr lang="en-US" sz="1400" dirty="0"/>
                    </a:p>
                  </a:txBody>
                  <a:tcPr/>
                </a:tc>
              </a:tr>
              <a:tr h="411480">
                <a:tc>
                  <a:txBody>
                    <a:bodyPr/>
                    <a:lstStyle/>
                    <a:p>
                      <a:r>
                        <a:rPr lang="en-US" sz="1400" dirty="0" smtClean="0"/>
                        <a:t>HEK0</a:t>
                      </a:r>
                      <a:endParaRPr lang="en-US" sz="1400" dirty="0"/>
                    </a:p>
                  </a:txBody>
                  <a:tcPr/>
                </a:tc>
                <a:tc>
                  <a:txBody>
                    <a:bodyPr/>
                    <a:lstStyle/>
                    <a:p>
                      <a:r>
                        <a:rPr lang="en-US" sz="1400" dirty="0" smtClean="0"/>
                        <a:t>364</a:t>
                      </a:r>
                      <a:endParaRPr lang="en-US" sz="1400" dirty="0"/>
                    </a:p>
                  </a:txBody>
                  <a:tcPr/>
                </a:tc>
              </a:tr>
              <a:tr h="411480">
                <a:tc>
                  <a:txBody>
                    <a:bodyPr/>
                    <a:lstStyle/>
                    <a:p>
                      <a:r>
                        <a:rPr lang="en-US" sz="1400" dirty="0" smtClean="0"/>
                        <a:t>HEK9</a:t>
                      </a:r>
                      <a:endParaRPr lang="en-US" sz="1400" dirty="0"/>
                    </a:p>
                  </a:txBody>
                  <a:tcPr/>
                </a:tc>
                <a:tc>
                  <a:txBody>
                    <a:bodyPr/>
                    <a:lstStyle/>
                    <a:p>
                      <a:r>
                        <a:rPr lang="en-US" sz="1400" dirty="0" smtClean="0"/>
                        <a:t>365</a:t>
                      </a:r>
                      <a:endParaRPr lang="en-US" sz="1400" dirty="0"/>
                    </a:p>
                  </a:txBody>
                  <a:tcPr/>
                </a:tc>
              </a:tr>
              <a:tr h="411480">
                <a:tc>
                  <a:txBody>
                    <a:bodyPr/>
                    <a:lstStyle/>
                    <a:p>
                      <a:r>
                        <a:rPr lang="en-US" sz="1400" dirty="0" smtClean="0"/>
                        <a:t>WT9</a:t>
                      </a:r>
                      <a:endParaRPr lang="en-US" sz="1400" dirty="0"/>
                    </a:p>
                  </a:txBody>
                  <a:tcPr/>
                </a:tc>
                <a:tc>
                  <a:txBody>
                    <a:bodyPr/>
                    <a:lstStyle/>
                    <a:p>
                      <a:r>
                        <a:rPr lang="en-US" sz="1400" dirty="0" smtClean="0"/>
                        <a:t>355</a:t>
                      </a:r>
                      <a:endParaRPr lang="en-US" sz="1400" dirty="0"/>
                    </a:p>
                  </a:txBody>
                  <a:tcPr/>
                </a:tc>
              </a:tr>
            </a:tbl>
          </a:graphicData>
        </a:graphic>
      </p:graphicFrame>
      <p:sp>
        <p:nvSpPr>
          <p:cNvPr id="6" name="TextBox 5"/>
          <p:cNvSpPr txBox="1"/>
          <p:nvPr/>
        </p:nvSpPr>
        <p:spPr>
          <a:xfrm>
            <a:off x="4473111" y="1396078"/>
            <a:ext cx="1662186" cy="369332"/>
          </a:xfrm>
          <a:prstGeom prst="rect">
            <a:avLst/>
          </a:prstGeom>
          <a:noFill/>
        </p:spPr>
        <p:txBody>
          <a:bodyPr wrap="none" rtlCol="0">
            <a:spAutoFit/>
          </a:bodyPr>
          <a:lstStyle/>
          <a:p>
            <a:r>
              <a:rPr lang="en-US" dirty="0" smtClean="0"/>
              <a:t>Deletion counts</a:t>
            </a:r>
            <a:endParaRPr lang="en-US" dirty="0"/>
          </a:p>
        </p:txBody>
      </p:sp>
      <p:sp>
        <p:nvSpPr>
          <p:cNvPr id="3" name="Rectangle 2"/>
          <p:cNvSpPr/>
          <p:nvPr/>
        </p:nvSpPr>
        <p:spPr>
          <a:xfrm>
            <a:off x="2220686" y="2569030"/>
            <a:ext cx="5943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424767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about chrm:2652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09800"/>
            <a:ext cx="9143999" cy="3650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800600" y="2895600"/>
            <a:ext cx="381000" cy="3276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17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common deletions</a:t>
            </a:r>
            <a:endParaRPr lang="en-US" dirty="0"/>
          </a:p>
        </p:txBody>
      </p:sp>
      <p:sp>
        <p:nvSpPr>
          <p:cNvPr id="3" name="Content Placeholder 2"/>
          <p:cNvSpPr>
            <a:spLocks noGrp="1"/>
          </p:cNvSpPr>
          <p:nvPr>
            <p:ph idx="1"/>
          </p:nvPr>
        </p:nvSpPr>
        <p:spPr>
          <a:xfrm>
            <a:off x="457200" y="1600201"/>
            <a:ext cx="8229600" cy="1295400"/>
          </a:xfrm>
        </p:spPr>
        <p:txBody>
          <a:bodyPr/>
          <a:lstStyle/>
          <a:p>
            <a:r>
              <a:rPr lang="en-US" dirty="0" smtClean="0"/>
              <a:t>Chi-square test for balance (pair-wise)</a:t>
            </a:r>
          </a:p>
          <a:p>
            <a:r>
              <a:rPr lang="en-US" dirty="0" err="1" smtClean="0"/>
              <a:t>Pvalue</a:t>
            </a:r>
            <a:r>
              <a:rPr lang="en-US" dirty="0" smtClean="0"/>
              <a:t> &lt; 0.001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35745732"/>
              </p:ext>
            </p:extLst>
          </p:nvPr>
        </p:nvGraphicFramePr>
        <p:xfrm>
          <a:off x="1524000" y="3276600"/>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Comparison</a:t>
                      </a:r>
                      <a:endParaRPr lang="en-US" dirty="0"/>
                    </a:p>
                  </a:txBody>
                  <a:tcPr/>
                </a:tc>
                <a:tc>
                  <a:txBody>
                    <a:bodyPr/>
                    <a:lstStyle/>
                    <a:p>
                      <a:r>
                        <a:rPr lang="en-US" dirty="0" err="1" smtClean="0"/>
                        <a:t>Num</a:t>
                      </a:r>
                      <a:r>
                        <a:rPr lang="en-US" baseline="0" dirty="0" smtClean="0"/>
                        <a:t> of deletions</a:t>
                      </a:r>
                      <a:endParaRPr lang="en-US" dirty="0"/>
                    </a:p>
                  </a:txBody>
                  <a:tcPr/>
                </a:tc>
              </a:tr>
              <a:tr h="370840">
                <a:tc>
                  <a:txBody>
                    <a:bodyPr/>
                    <a:lstStyle/>
                    <a:p>
                      <a:r>
                        <a:rPr lang="en-US" dirty="0" smtClean="0"/>
                        <a:t>G451E_cnt.vs.HEK-0_cnt</a:t>
                      </a:r>
                      <a:endParaRPr lang="en-US" dirty="0"/>
                    </a:p>
                  </a:txBody>
                  <a:tcPr/>
                </a:tc>
                <a:tc>
                  <a:txBody>
                    <a:bodyPr/>
                    <a:lstStyle/>
                    <a:p>
                      <a:r>
                        <a:rPr lang="en-US" dirty="0" smtClean="0"/>
                        <a:t>30</a:t>
                      </a:r>
                      <a:endParaRPr lang="en-US" dirty="0"/>
                    </a:p>
                  </a:txBody>
                  <a:tcPr/>
                </a:tc>
              </a:tr>
              <a:tr h="370840">
                <a:tc>
                  <a:txBody>
                    <a:bodyPr/>
                    <a:lstStyle/>
                    <a:p>
                      <a:r>
                        <a:rPr lang="en-US" dirty="0" smtClean="0"/>
                        <a:t>G451E_cnt.vs.HEK-9_cnt</a:t>
                      </a:r>
                      <a:endParaRPr lang="en-US" dirty="0"/>
                    </a:p>
                  </a:txBody>
                  <a:tcPr/>
                </a:tc>
                <a:tc>
                  <a:txBody>
                    <a:bodyPr/>
                    <a:lstStyle/>
                    <a:p>
                      <a:r>
                        <a:rPr lang="en-US" dirty="0" smtClean="0"/>
                        <a:t>11</a:t>
                      </a:r>
                      <a:endParaRPr lang="en-US" dirty="0"/>
                    </a:p>
                  </a:txBody>
                  <a:tcPr/>
                </a:tc>
              </a:tr>
              <a:tr h="370840">
                <a:tc>
                  <a:txBody>
                    <a:bodyPr/>
                    <a:lstStyle/>
                    <a:p>
                      <a:r>
                        <a:rPr lang="en-US" dirty="0" smtClean="0"/>
                        <a:t>G451E_cnt.vs.WT-9_cnt</a:t>
                      </a:r>
                      <a:endParaRPr lang="en-US" dirty="0"/>
                    </a:p>
                  </a:txBody>
                  <a:tcPr/>
                </a:tc>
                <a:tc>
                  <a:txBody>
                    <a:bodyPr/>
                    <a:lstStyle/>
                    <a:p>
                      <a:r>
                        <a:rPr lang="en-US" dirty="0" smtClean="0"/>
                        <a:t>25</a:t>
                      </a:r>
                      <a:endParaRPr lang="en-US" dirty="0"/>
                    </a:p>
                  </a:txBody>
                  <a:tcPr/>
                </a:tc>
              </a:tr>
              <a:tr h="370840">
                <a:tc>
                  <a:txBody>
                    <a:bodyPr/>
                    <a:lstStyle/>
                    <a:p>
                      <a:r>
                        <a:rPr lang="en-US" dirty="0" smtClean="0"/>
                        <a:t>HEK-9_cnt.vs.HEK-0_cnt</a:t>
                      </a:r>
                      <a:endParaRPr lang="en-US" dirty="0"/>
                    </a:p>
                  </a:txBody>
                  <a:tcPr/>
                </a:tc>
                <a:tc>
                  <a:txBody>
                    <a:bodyPr/>
                    <a:lstStyle/>
                    <a:p>
                      <a:r>
                        <a:rPr lang="en-US" dirty="0" smtClean="0"/>
                        <a:t>20</a:t>
                      </a:r>
                      <a:endParaRPr lang="en-US" dirty="0"/>
                    </a:p>
                  </a:txBody>
                  <a:tcPr/>
                </a:tc>
              </a:tr>
              <a:tr h="370840">
                <a:tc>
                  <a:txBody>
                    <a:bodyPr/>
                    <a:lstStyle/>
                    <a:p>
                      <a:r>
                        <a:rPr lang="en-US" dirty="0" smtClean="0"/>
                        <a:t>WT-9_cnt.vs.HEK-0_cnt</a:t>
                      </a:r>
                      <a:endParaRPr lang="en-US" dirty="0"/>
                    </a:p>
                  </a:txBody>
                  <a:tcPr/>
                </a:tc>
                <a:tc>
                  <a:txBody>
                    <a:bodyPr/>
                    <a:lstStyle/>
                    <a:p>
                      <a:r>
                        <a:rPr lang="en-US" dirty="0" smtClean="0"/>
                        <a:t>16</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WT-9_cnt.vs.HEK-9_cnt</a:t>
                      </a:r>
                      <a:endParaRPr lang="en-US" dirty="0"/>
                    </a:p>
                  </a:txBody>
                  <a:tcPr/>
                </a:tc>
                <a:tc>
                  <a:txBody>
                    <a:bodyPr/>
                    <a:lstStyle/>
                    <a:p>
                      <a:r>
                        <a:rPr lang="en-US" dirty="0" smtClean="0"/>
                        <a:t>8</a:t>
                      </a:r>
                      <a:endParaRPr lang="en-US" dirty="0"/>
                    </a:p>
                  </a:txBody>
                  <a:tcPr/>
                </a:tc>
              </a:tr>
            </a:tbl>
          </a:graphicData>
        </a:graphic>
      </p:graphicFrame>
    </p:spTree>
    <p:extLst>
      <p:ext uri="{BB962C8B-B14F-4D97-AF65-F5344CB8AC3E}">
        <p14:creationId xmlns:p14="http://schemas.microsoft.com/office/powerpoint/2010/main" val="35695574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60802"/>
            <a:ext cx="8229600" cy="1143000"/>
          </a:xfrm>
        </p:spPr>
        <p:txBody>
          <a:bodyPr/>
          <a:lstStyle/>
          <a:p>
            <a:r>
              <a:rPr lang="en-US" dirty="0" err="1" smtClean="0"/>
              <a:t>SigDiff</a:t>
            </a:r>
            <a:r>
              <a:rPr lang="en-US" dirty="0" smtClean="0"/>
              <a:t> deletion (p &lt; 0.001)</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23172749"/>
              </p:ext>
            </p:extLst>
          </p:nvPr>
        </p:nvGraphicFramePr>
        <p:xfrm>
          <a:off x="228598" y="947046"/>
          <a:ext cx="8686800" cy="5795010"/>
        </p:xfrm>
        <a:graphic>
          <a:graphicData uri="http://schemas.openxmlformats.org/drawingml/2006/table">
            <a:tbl>
              <a:tblPr firstRow="1" bandRow="1">
                <a:tableStyleId>{5C22544A-7EE6-4342-B048-85BDC9FD1C3A}</a:tableStyleId>
              </a:tblPr>
              <a:tblGrid>
                <a:gridCol w="1737360"/>
                <a:gridCol w="1737360"/>
                <a:gridCol w="1737360"/>
                <a:gridCol w="1737360"/>
                <a:gridCol w="1737360"/>
              </a:tblGrid>
              <a:tr h="205154">
                <a:tc>
                  <a:txBody>
                    <a:bodyPr/>
                    <a:lstStyle/>
                    <a:p>
                      <a:pPr algn="l" fontAlgn="b"/>
                      <a:r>
                        <a:rPr lang="en-US" sz="1400" b="0" i="0" u="none" strike="noStrike" dirty="0" err="1">
                          <a:solidFill>
                            <a:srgbClr val="000000"/>
                          </a:solidFill>
                          <a:effectLst/>
                          <a:latin typeface="Calibri"/>
                        </a:rPr>
                        <a:t>DeletionJunction</a:t>
                      </a:r>
                      <a:endParaRPr lang="en-US" sz="1400" b="0" i="0" u="none" strike="noStrike" dirty="0">
                        <a:solidFill>
                          <a:srgbClr val="000000"/>
                        </a:solidFill>
                        <a:effectLst/>
                        <a:latin typeface="Calibri"/>
                      </a:endParaRPr>
                    </a:p>
                  </a:txBody>
                  <a:tcPr marL="9525" marR="9525" marT="9525" marB="0" anchor="b"/>
                </a:tc>
                <a:tc>
                  <a:txBody>
                    <a:bodyPr/>
                    <a:lstStyle/>
                    <a:p>
                      <a:pPr algn="l" fontAlgn="b"/>
                      <a:r>
                        <a:rPr lang="en-US" sz="1400" b="0" i="0" u="none" strike="noStrike">
                          <a:solidFill>
                            <a:srgbClr val="000000"/>
                          </a:solidFill>
                          <a:effectLst/>
                          <a:latin typeface="Calibri"/>
                        </a:rPr>
                        <a:t>G451E.vs.WT9</a:t>
                      </a:r>
                    </a:p>
                  </a:txBody>
                  <a:tcPr marL="9525" marR="9525" marT="9525" marB="0" anchor="b"/>
                </a:tc>
                <a:tc>
                  <a:txBody>
                    <a:bodyPr/>
                    <a:lstStyle/>
                    <a:p>
                      <a:pPr algn="l" fontAlgn="b"/>
                      <a:r>
                        <a:rPr lang="en-US" sz="1400" b="0" i="0" u="none" strike="noStrike">
                          <a:solidFill>
                            <a:srgbClr val="000000"/>
                          </a:solidFill>
                          <a:effectLst/>
                          <a:latin typeface="Calibri"/>
                        </a:rPr>
                        <a:t>G451E</a:t>
                      </a:r>
                    </a:p>
                  </a:txBody>
                  <a:tcPr marL="9525" marR="9525" marT="9525" marB="0" anchor="b"/>
                </a:tc>
                <a:tc>
                  <a:txBody>
                    <a:bodyPr/>
                    <a:lstStyle/>
                    <a:p>
                      <a:pPr algn="l" fontAlgn="b"/>
                      <a:r>
                        <a:rPr lang="en-US" sz="1400" b="0" i="0" u="none" strike="noStrike">
                          <a:solidFill>
                            <a:srgbClr val="000000"/>
                          </a:solidFill>
                          <a:effectLst/>
                          <a:latin typeface="Calibri"/>
                        </a:rPr>
                        <a:t>WT9</a:t>
                      </a:r>
                    </a:p>
                  </a:txBody>
                  <a:tcPr marL="9525" marR="9525" marT="9525" marB="0" anchor="b"/>
                </a:tc>
                <a:tc>
                  <a:txBody>
                    <a:bodyPr/>
                    <a:lstStyle/>
                    <a:p>
                      <a:pPr algn="l" fontAlgn="b"/>
                      <a:r>
                        <a:rPr lang="en-US" sz="1400" b="0" i="0" u="none" strike="noStrike">
                          <a:solidFill>
                            <a:srgbClr val="000000"/>
                          </a:solidFill>
                          <a:effectLst/>
                          <a:latin typeface="Calibri"/>
                        </a:rPr>
                        <a:t>DeletionSize</a:t>
                      </a:r>
                    </a:p>
                  </a:txBody>
                  <a:tcPr marL="9525" marR="9525" marT="9525" marB="0" anchor="b"/>
                </a:tc>
              </a:tr>
              <a:tr h="205154">
                <a:tc>
                  <a:txBody>
                    <a:bodyPr/>
                    <a:lstStyle/>
                    <a:p>
                      <a:pPr algn="l" fontAlgn="b"/>
                      <a:r>
                        <a:rPr lang="en-US" sz="1400" b="0" i="0" u="none" strike="noStrike">
                          <a:solidFill>
                            <a:srgbClr val="000000"/>
                          </a:solidFill>
                          <a:effectLst/>
                          <a:latin typeface="Calibri"/>
                        </a:rPr>
                        <a:t>9226:9538</a:t>
                      </a:r>
                    </a:p>
                  </a:txBody>
                  <a:tcPr marL="9525" marR="9525" marT="9525" marB="0" anchor="b"/>
                </a:tc>
                <a:tc>
                  <a:txBody>
                    <a:bodyPr/>
                    <a:lstStyle/>
                    <a:p>
                      <a:pPr algn="r" fontAlgn="b"/>
                      <a:r>
                        <a:rPr lang="en-US" sz="1400" b="0" i="0" u="none" strike="noStrike">
                          <a:solidFill>
                            <a:srgbClr val="000000"/>
                          </a:solidFill>
                          <a:effectLst/>
                          <a:latin typeface="Calibri"/>
                        </a:rPr>
                        <a:t>3.73E-37</a:t>
                      </a:r>
                    </a:p>
                  </a:txBody>
                  <a:tcPr marL="9525" marR="9525" marT="9525" marB="0" anchor="b"/>
                </a:tc>
                <a:tc>
                  <a:txBody>
                    <a:bodyPr/>
                    <a:lstStyle/>
                    <a:p>
                      <a:pPr algn="r" fontAlgn="b"/>
                      <a:r>
                        <a:rPr lang="en-US" sz="1400" b="0" i="0" u="none" strike="noStrike">
                          <a:solidFill>
                            <a:srgbClr val="000000"/>
                          </a:solidFill>
                          <a:effectLst/>
                          <a:latin typeface="Calibri"/>
                        </a:rPr>
                        <a:t>3</a:t>
                      </a:r>
                    </a:p>
                  </a:txBody>
                  <a:tcPr marL="9525" marR="9525" marT="9525" marB="0" anchor="b"/>
                </a:tc>
                <a:tc>
                  <a:txBody>
                    <a:bodyPr/>
                    <a:lstStyle/>
                    <a:p>
                      <a:pPr algn="r" fontAlgn="b"/>
                      <a:r>
                        <a:rPr lang="en-US" sz="1400" b="0" i="0" u="none" strike="noStrike">
                          <a:solidFill>
                            <a:srgbClr val="000000"/>
                          </a:solidFill>
                          <a:effectLst/>
                          <a:latin typeface="Calibri"/>
                        </a:rPr>
                        <a:t>171</a:t>
                      </a:r>
                    </a:p>
                  </a:txBody>
                  <a:tcPr marL="9525" marR="9525" marT="9525" marB="0" anchor="b"/>
                </a:tc>
                <a:tc>
                  <a:txBody>
                    <a:bodyPr/>
                    <a:lstStyle/>
                    <a:p>
                      <a:pPr algn="r" fontAlgn="b"/>
                      <a:r>
                        <a:rPr lang="en-US" sz="1400" b="0" i="0" u="none" strike="noStrike">
                          <a:solidFill>
                            <a:srgbClr val="000000"/>
                          </a:solidFill>
                          <a:effectLst/>
                          <a:latin typeface="Calibri"/>
                        </a:rPr>
                        <a:t>313</a:t>
                      </a:r>
                    </a:p>
                  </a:txBody>
                  <a:tcPr marL="9525" marR="9525" marT="9525" marB="0" anchor="b"/>
                </a:tc>
              </a:tr>
              <a:tr h="205154">
                <a:tc>
                  <a:txBody>
                    <a:bodyPr/>
                    <a:lstStyle/>
                    <a:p>
                      <a:pPr algn="l" fontAlgn="b"/>
                      <a:r>
                        <a:rPr lang="en-US" sz="1400" b="0" i="0" u="none" strike="noStrike" dirty="0">
                          <a:solidFill>
                            <a:srgbClr val="000000"/>
                          </a:solidFill>
                          <a:effectLst/>
                          <a:latin typeface="Calibri"/>
                        </a:rPr>
                        <a:t>898:16114</a:t>
                      </a:r>
                    </a:p>
                  </a:txBody>
                  <a:tcPr marL="9525" marR="9525" marT="9525" marB="0" anchor="b"/>
                </a:tc>
                <a:tc>
                  <a:txBody>
                    <a:bodyPr/>
                    <a:lstStyle/>
                    <a:p>
                      <a:pPr algn="r" fontAlgn="b"/>
                      <a:r>
                        <a:rPr lang="en-US" sz="1400" b="0" i="0" u="none" strike="noStrike">
                          <a:solidFill>
                            <a:srgbClr val="000000"/>
                          </a:solidFill>
                          <a:effectLst/>
                          <a:latin typeface="Calibri"/>
                        </a:rPr>
                        <a:t>6.80E-31</a:t>
                      </a:r>
                    </a:p>
                  </a:txBody>
                  <a:tcPr marL="9525" marR="9525" marT="9525" marB="0" anchor="b"/>
                </a:tc>
                <a:tc>
                  <a:txBody>
                    <a:bodyPr/>
                    <a:lstStyle/>
                    <a:p>
                      <a:pPr algn="r" fontAlgn="b"/>
                      <a:r>
                        <a:rPr lang="en-US" sz="1400" b="0" i="0" u="none" strike="noStrike">
                          <a:solidFill>
                            <a:srgbClr val="000000"/>
                          </a:solidFill>
                          <a:effectLst/>
                          <a:latin typeface="Calibri"/>
                        </a:rPr>
                        <a:t>453</a:t>
                      </a:r>
                    </a:p>
                  </a:txBody>
                  <a:tcPr marL="9525" marR="9525" marT="9525" marB="0" anchor="b"/>
                </a:tc>
                <a:tc>
                  <a:txBody>
                    <a:bodyPr/>
                    <a:lstStyle/>
                    <a:p>
                      <a:pPr algn="r" fontAlgn="b"/>
                      <a:r>
                        <a:rPr lang="en-US" sz="1400" b="0" i="0" u="none" strike="noStrike">
                          <a:solidFill>
                            <a:srgbClr val="000000"/>
                          </a:solidFill>
                          <a:effectLst/>
                          <a:latin typeface="Calibri"/>
                        </a:rPr>
                        <a:t>874</a:t>
                      </a:r>
                    </a:p>
                  </a:txBody>
                  <a:tcPr marL="9525" marR="9525" marT="9525" marB="0" anchor="b"/>
                </a:tc>
                <a:tc>
                  <a:txBody>
                    <a:bodyPr/>
                    <a:lstStyle/>
                    <a:p>
                      <a:pPr algn="r" fontAlgn="b"/>
                      <a:r>
                        <a:rPr lang="en-US" sz="1400" b="0" i="0" u="none" strike="noStrike">
                          <a:solidFill>
                            <a:srgbClr val="000000"/>
                          </a:solidFill>
                          <a:effectLst/>
                          <a:latin typeface="Calibri"/>
                        </a:rPr>
                        <a:t>15217</a:t>
                      </a:r>
                    </a:p>
                  </a:txBody>
                  <a:tcPr marL="9525" marR="9525" marT="9525" marB="0" anchor="b"/>
                </a:tc>
              </a:tr>
              <a:tr h="205154">
                <a:tc>
                  <a:txBody>
                    <a:bodyPr/>
                    <a:lstStyle/>
                    <a:p>
                      <a:pPr algn="l" fontAlgn="b"/>
                      <a:r>
                        <a:rPr lang="en-US" sz="1400" b="0" i="0" u="none" strike="noStrike">
                          <a:solidFill>
                            <a:srgbClr val="000000"/>
                          </a:solidFill>
                          <a:effectLst/>
                          <a:latin typeface="Calibri"/>
                        </a:rPr>
                        <a:t>9950:10107</a:t>
                      </a:r>
                    </a:p>
                  </a:txBody>
                  <a:tcPr marL="9525" marR="9525" marT="9525" marB="0" anchor="b"/>
                </a:tc>
                <a:tc>
                  <a:txBody>
                    <a:bodyPr/>
                    <a:lstStyle/>
                    <a:p>
                      <a:pPr algn="r" fontAlgn="b"/>
                      <a:r>
                        <a:rPr lang="en-US" sz="1400" b="0" i="0" u="none" strike="noStrike">
                          <a:solidFill>
                            <a:srgbClr val="000000"/>
                          </a:solidFill>
                          <a:effectLst/>
                          <a:latin typeface="Calibri"/>
                        </a:rPr>
                        <a:t>1.19E-28</a:t>
                      </a:r>
                    </a:p>
                  </a:txBody>
                  <a:tcPr marL="9525" marR="9525" marT="9525" marB="0" anchor="b"/>
                </a:tc>
                <a:tc>
                  <a:txBody>
                    <a:bodyPr/>
                    <a:lstStyle/>
                    <a:p>
                      <a:pPr algn="r" fontAlgn="b"/>
                      <a:r>
                        <a:rPr lang="en-US" sz="1400" b="0" i="0" u="none" strike="noStrike">
                          <a:solidFill>
                            <a:srgbClr val="000000"/>
                          </a:solidFill>
                          <a:effectLst/>
                          <a:latin typeface="Calibri"/>
                        </a:rPr>
                        <a:t>7</a:t>
                      </a:r>
                    </a:p>
                  </a:txBody>
                  <a:tcPr marL="9525" marR="9525" marT="9525" marB="0" anchor="b"/>
                </a:tc>
                <a:tc>
                  <a:txBody>
                    <a:bodyPr/>
                    <a:lstStyle/>
                    <a:p>
                      <a:pPr algn="r" fontAlgn="b"/>
                      <a:r>
                        <a:rPr lang="en-US" sz="1400" b="0" i="0" u="none" strike="noStrike">
                          <a:solidFill>
                            <a:srgbClr val="000000"/>
                          </a:solidFill>
                          <a:effectLst/>
                          <a:latin typeface="Calibri"/>
                        </a:rPr>
                        <a:t>143</a:t>
                      </a:r>
                    </a:p>
                  </a:txBody>
                  <a:tcPr marL="9525" marR="9525" marT="9525" marB="0" anchor="b"/>
                </a:tc>
                <a:tc>
                  <a:txBody>
                    <a:bodyPr/>
                    <a:lstStyle/>
                    <a:p>
                      <a:pPr algn="r" fontAlgn="b"/>
                      <a:r>
                        <a:rPr lang="en-US" sz="1400" b="0" i="0" u="none" strike="noStrike">
                          <a:solidFill>
                            <a:srgbClr val="000000"/>
                          </a:solidFill>
                          <a:effectLst/>
                          <a:latin typeface="Calibri"/>
                        </a:rPr>
                        <a:t>158</a:t>
                      </a:r>
                    </a:p>
                  </a:txBody>
                  <a:tcPr marL="9525" marR="9525" marT="9525" marB="0" anchor="b"/>
                </a:tc>
              </a:tr>
              <a:tr h="205154">
                <a:tc>
                  <a:txBody>
                    <a:bodyPr/>
                    <a:lstStyle/>
                    <a:p>
                      <a:pPr algn="l" fontAlgn="b"/>
                      <a:r>
                        <a:rPr lang="en-US" sz="1400" b="0" i="0" u="none" strike="noStrike">
                          <a:solidFill>
                            <a:srgbClr val="000000"/>
                          </a:solidFill>
                          <a:effectLst/>
                          <a:latin typeface="Calibri"/>
                        </a:rPr>
                        <a:t>232:16159</a:t>
                      </a:r>
                    </a:p>
                  </a:txBody>
                  <a:tcPr marL="9525" marR="9525" marT="9525" marB="0" anchor="b"/>
                </a:tc>
                <a:tc>
                  <a:txBody>
                    <a:bodyPr/>
                    <a:lstStyle/>
                    <a:p>
                      <a:pPr algn="r" fontAlgn="b"/>
                      <a:r>
                        <a:rPr lang="en-US" sz="1400" b="0" i="0" u="none" strike="noStrike" dirty="0">
                          <a:solidFill>
                            <a:srgbClr val="000000"/>
                          </a:solidFill>
                          <a:effectLst/>
                          <a:latin typeface="Calibri"/>
                        </a:rPr>
                        <a:t>1.88E-24</a:t>
                      </a:r>
                    </a:p>
                  </a:txBody>
                  <a:tcPr marL="9525" marR="9525" marT="9525" marB="0" anchor="b"/>
                </a:tc>
                <a:tc>
                  <a:txBody>
                    <a:bodyPr/>
                    <a:lstStyle/>
                    <a:p>
                      <a:pPr algn="r" fontAlgn="b"/>
                      <a:r>
                        <a:rPr lang="en-US" sz="1400" b="0" i="0" u="none" strike="noStrike">
                          <a:solidFill>
                            <a:srgbClr val="000000"/>
                          </a:solidFill>
                          <a:effectLst/>
                          <a:latin typeface="Calibri"/>
                        </a:rPr>
                        <a:t>2</a:t>
                      </a:r>
                    </a:p>
                  </a:txBody>
                  <a:tcPr marL="9525" marR="9525" marT="9525" marB="0" anchor="b"/>
                </a:tc>
                <a:tc>
                  <a:txBody>
                    <a:bodyPr/>
                    <a:lstStyle/>
                    <a:p>
                      <a:pPr algn="r" fontAlgn="b"/>
                      <a:r>
                        <a:rPr lang="en-US" sz="1400" b="0" i="0" u="none" strike="noStrike">
                          <a:solidFill>
                            <a:srgbClr val="000000"/>
                          </a:solidFill>
                          <a:effectLst/>
                          <a:latin typeface="Calibri"/>
                        </a:rPr>
                        <a:t>110</a:t>
                      </a:r>
                    </a:p>
                  </a:txBody>
                  <a:tcPr marL="9525" marR="9525" marT="9525" marB="0" anchor="b"/>
                </a:tc>
                <a:tc>
                  <a:txBody>
                    <a:bodyPr/>
                    <a:lstStyle/>
                    <a:p>
                      <a:pPr algn="r" fontAlgn="b"/>
                      <a:r>
                        <a:rPr lang="en-US" sz="1400" b="0" i="0" u="none" strike="noStrike">
                          <a:solidFill>
                            <a:srgbClr val="000000"/>
                          </a:solidFill>
                          <a:effectLst/>
                          <a:latin typeface="Calibri"/>
                        </a:rPr>
                        <a:t>15928</a:t>
                      </a:r>
                    </a:p>
                  </a:txBody>
                  <a:tcPr marL="9525" marR="9525" marT="9525" marB="0" anchor="b"/>
                </a:tc>
              </a:tr>
              <a:tr h="205154">
                <a:tc>
                  <a:txBody>
                    <a:bodyPr/>
                    <a:lstStyle/>
                    <a:p>
                      <a:pPr algn="l" fontAlgn="b"/>
                      <a:r>
                        <a:rPr lang="en-US" sz="1400" b="0" i="0" u="none" strike="noStrike">
                          <a:solidFill>
                            <a:srgbClr val="000000"/>
                          </a:solidFill>
                          <a:effectLst/>
                          <a:latin typeface="Calibri"/>
                        </a:rPr>
                        <a:t>3107:3107</a:t>
                      </a:r>
                    </a:p>
                  </a:txBody>
                  <a:tcPr marL="9525" marR="9525" marT="9525" marB="0" anchor="b"/>
                </a:tc>
                <a:tc>
                  <a:txBody>
                    <a:bodyPr/>
                    <a:lstStyle/>
                    <a:p>
                      <a:pPr algn="r" fontAlgn="b"/>
                      <a:r>
                        <a:rPr lang="en-US" sz="1400" b="0" i="0" u="none" strike="noStrike">
                          <a:solidFill>
                            <a:srgbClr val="000000"/>
                          </a:solidFill>
                          <a:effectLst/>
                          <a:latin typeface="Calibri"/>
                        </a:rPr>
                        <a:t>1.59E-11</a:t>
                      </a:r>
                    </a:p>
                  </a:txBody>
                  <a:tcPr marL="9525" marR="9525" marT="9525" marB="0" anchor="b"/>
                </a:tc>
                <a:tc>
                  <a:txBody>
                    <a:bodyPr/>
                    <a:lstStyle/>
                    <a:p>
                      <a:pPr algn="r" fontAlgn="b"/>
                      <a:r>
                        <a:rPr lang="en-US" sz="1400" b="0" i="0" u="none" strike="noStrike">
                          <a:solidFill>
                            <a:srgbClr val="000000"/>
                          </a:solidFill>
                          <a:effectLst/>
                          <a:latin typeface="Calibri"/>
                        </a:rPr>
                        <a:t>1003</a:t>
                      </a:r>
                    </a:p>
                  </a:txBody>
                  <a:tcPr marL="9525" marR="9525" marT="9525" marB="0" anchor="b"/>
                </a:tc>
                <a:tc>
                  <a:txBody>
                    <a:bodyPr/>
                    <a:lstStyle/>
                    <a:p>
                      <a:pPr algn="r" fontAlgn="b"/>
                      <a:r>
                        <a:rPr lang="en-US" sz="1400" b="0" i="0" u="none" strike="noStrike">
                          <a:solidFill>
                            <a:srgbClr val="000000"/>
                          </a:solidFill>
                          <a:effectLst/>
                          <a:latin typeface="Calibri"/>
                        </a:rPr>
                        <a:t>723</a:t>
                      </a:r>
                    </a:p>
                  </a:txBody>
                  <a:tcPr marL="9525" marR="9525" marT="9525" marB="0" anchor="b"/>
                </a:tc>
                <a:tc>
                  <a:txBody>
                    <a:bodyPr/>
                    <a:lstStyle/>
                    <a:p>
                      <a:pPr algn="r" fontAlgn="b"/>
                      <a:r>
                        <a:rPr lang="en-US" sz="1400" b="0" i="0" u="none" strike="noStrike">
                          <a:solidFill>
                            <a:srgbClr val="000000"/>
                          </a:solidFill>
                          <a:effectLst/>
                          <a:latin typeface="Calibri"/>
                        </a:rPr>
                        <a:t>1</a:t>
                      </a:r>
                    </a:p>
                  </a:txBody>
                  <a:tcPr marL="9525" marR="9525" marT="9525" marB="0" anchor="b"/>
                </a:tc>
              </a:tr>
              <a:tr h="205154">
                <a:tc>
                  <a:txBody>
                    <a:bodyPr/>
                    <a:lstStyle/>
                    <a:p>
                      <a:pPr algn="l" fontAlgn="b"/>
                      <a:r>
                        <a:rPr lang="en-US" sz="1400" b="0" i="0" u="none" strike="noStrike">
                          <a:solidFill>
                            <a:srgbClr val="000000"/>
                          </a:solidFill>
                          <a:effectLst/>
                          <a:latin typeface="Calibri"/>
                        </a:rPr>
                        <a:t>2537:2652</a:t>
                      </a:r>
                    </a:p>
                  </a:txBody>
                  <a:tcPr marL="9525" marR="9525" marT="9525" marB="0" anchor="b"/>
                </a:tc>
                <a:tc>
                  <a:txBody>
                    <a:bodyPr/>
                    <a:lstStyle/>
                    <a:p>
                      <a:pPr algn="r" fontAlgn="b"/>
                      <a:r>
                        <a:rPr lang="en-US" sz="1400" b="0" i="0" u="none" strike="noStrike">
                          <a:solidFill>
                            <a:srgbClr val="000000"/>
                          </a:solidFill>
                          <a:effectLst/>
                          <a:latin typeface="Calibri"/>
                        </a:rPr>
                        <a:t>1.54E-10</a:t>
                      </a:r>
                    </a:p>
                  </a:txBody>
                  <a:tcPr marL="9525" marR="9525" marT="9525" marB="0" anchor="b"/>
                </a:tc>
                <a:tc>
                  <a:txBody>
                    <a:bodyPr/>
                    <a:lstStyle/>
                    <a:p>
                      <a:pPr algn="r" fontAlgn="b"/>
                      <a:r>
                        <a:rPr lang="en-US" sz="1400" b="0" i="0" u="none" strike="noStrike">
                          <a:solidFill>
                            <a:srgbClr val="000000"/>
                          </a:solidFill>
                          <a:effectLst/>
                          <a:latin typeface="Calibri"/>
                        </a:rPr>
                        <a:t>868</a:t>
                      </a:r>
                    </a:p>
                  </a:txBody>
                  <a:tcPr marL="9525" marR="9525" marT="9525" marB="0" anchor="b"/>
                </a:tc>
                <a:tc>
                  <a:txBody>
                    <a:bodyPr/>
                    <a:lstStyle/>
                    <a:p>
                      <a:pPr algn="r" fontAlgn="b"/>
                      <a:r>
                        <a:rPr lang="en-US" sz="1400" b="0" i="0" u="none" strike="noStrike">
                          <a:solidFill>
                            <a:srgbClr val="000000"/>
                          </a:solidFill>
                          <a:effectLst/>
                          <a:latin typeface="Calibri"/>
                        </a:rPr>
                        <a:t>1156</a:t>
                      </a:r>
                    </a:p>
                  </a:txBody>
                  <a:tcPr marL="9525" marR="9525" marT="9525" marB="0" anchor="b"/>
                </a:tc>
                <a:tc>
                  <a:txBody>
                    <a:bodyPr/>
                    <a:lstStyle/>
                    <a:p>
                      <a:pPr algn="r" fontAlgn="b"/>
                      <a:r>
                        <a:rPr lang="en-US" sz="1400" b="0" i="0" u="none" strike="noStrike">
                          <a:solidFill>
                            <a:srgbClr val="000000"/>
                          </a:solidFill>
                          <a:effectLst/>
                          <a:latin typeface="Calibri"/>
                        </a:rPr>
                        <a:t>116</a:t>
                      </a:r>
                    </a:p>
                  </a:txBody>
                  <a:tcPr marL="9525" marR="9525" marT="9525" marB="0" anchor="b"/>
                </a:tc>
              </a:tr>
              <a:tr h="205154">
                <a:tc>
                  <a:txBody>
                    <a:bodyPr/>
                    <a:lstStyle/>
                    <a:p>
                      <a:pPr algn="l" fontAlgn="b"/>
                      <a:r>
                        <a:rPr lang="en-US" sz="1400" b="0" i="0" u="none" strike="noStrike">
                          <a:solidFill>
                            <a:srgbClr val="000000"/>
                          </a:solidFill>
                          <a:effectLst/>
                          <a:latin typeface="Calibri"/>
                        </a:rPr>
                        <a:t>307:16184</a:t>
                      </a:r>
                    </a:p>
                  </a:txBody>
                  <a:tcPr marL="9525" marR="9525" marT="9525" marB="0" anchor="b"/>
                </a:tc>
                <a:tc>
                  <a:txBody>
                    <a:bodyPr/>
                    <a:lstStyle/>
                    <a:p>
                      <a:pPr algn="r" fontAlgn="b"/>
                      <a:r>
                        <a:rPr lang="en-US" sz="1400" b="0" i="0" u="none" strike="noStrike">
                          <a:solidFill>
                            <a:srgbClr val="000000"/>
                          </a:solidFill>
                          <a:effectLst/>
                          <a:latin typeface="Calibri"/>
                        </a:rPr>
                        <a:t>9.92E-10</a:t>
                      </a:r>
                    </a:p>
                  </a:txBody>
                  <a:tcPr marL="9525" marR="9525" marT="9525" marB="0" anchor="b"/>
                </a:tc>
                <a:tc>
                  <a:txBody>
                    <a:bodyPr/>
                    <a:lstStyle/>
                    <a:p>
                      <a:pPr algn="r" fontAlgn="b"/>
                      <a:r>
                        <a:rPr lang="en-US" sz="1400" b="0" i="0" u="none" strike="noStrike">
                          <a:solidFill>
                            <a:srgbClr val="000000"/>
                          </a:solidFill>
                          <a:effectLst/>
                          <a:latin typeface="Calibri"/>
                        </a:rPr>
                        <a:t>32</a:t>
                      </a:r>
                    </a:p>
                  </a:txBody>
                  <a:tcPr marL="9525" marR="9525" marT="9525" marB="0" anchor="b"/>
                </a:tc>
                <a:tc>
                  <a:txBody>
                    <a:bodyPr/>
                    <a:lstStyle/>
                    <a:p>
                      <a:pPr algn="r" fontAlgn="b"/>
                      <a:r>
                        <a:rPr lang="en-US" sz="1400" b="0" i="0" u="none" strike="noStrike">
                          <a:solidFill>
                            <a:srgbClr val="000000"/>
                          </a:solidFill>
                          <a:effectLst/>
                          <a:latin typeface="Calibri"/>
                        </a:rPr>
                        <a:t>103</a:t>
                      </a:r>
                    </a:p>
                  </a:txBody>
                  <a:tcPr marL="9525" marR="9525" marT="9525" marB="0" anchor="b"/>
                </a:tc>
                <a:tc>
                  <a:txBody>
                    <a:bodyPr/>
                    <a:lstStyle/>
                    <a:p>
                      <a:pPr algn="r" fontAlgn="b"/>
                      <a:r>
                        <a:rPr lang="en-US" sz="1400" b="0" i="0" u="none" strike="noStrike">
                          <a:solidFill>
                            <a:srgbClr val="000000"/>
                          </a:solidFill>
                          <a:effectLst/>
                          <a:latin typeface="Calibri"/>
                        </a:rPr>
                        <a:t>15878</a:t>
                      </a:r>
                    </a:p>
                  </a:txBody>
                  <a:tcPr marL="9525" marR="9525" marT="9525" marB="0" anchor="b"/>
                </a:tc>
              </a:tr>
              <a:tr h="205154">
                <a:tc>
                  <a:txBody>
                    <a:bodyPr/>
                    <a:lstStyle/>
                    <a:p>
                      <a:pPr algn="l" fontAlgn="b"/>
                      <a:r>
                        <a:rPr lang="en-US" sz="1400" b="0" i="0" u="none" strike="noStrike">
                          <a:solidFill>
                            <a:srgbClr val="000000"/>
                          </a:solidFill>
                          <a:effectLst/>
                          <a:latin typeface="Calibri"/>
                        </a:rPr>
                        <a:t>2248:2652</a:t>
                      </a:r>
                    </a:p>
                  </a:txBody>
                  <a:tcPr marL="9525" marR="9525" marT="9525" marB="0" anchor="b"/>
                </a:tc>
                <a:tc>
                  <a:txBody>
                    <a:bodyPr/>
                    <a:lstStyle/>
                    <a:p>
                      <a:pPr algn="r" fontAlgn="b"/>
                      <a:r>
                        <a:rPr lang="en-US" sz="1400" b="0" i="0" u="none" strike="noStrike">
                          <a:solidFill>
                            <a:srgbClr val="000000"/>
                          </a:solidFill>
                          <a:effectLst/>
                          <a:latin typeface="Calibri"/>
                        </a:rPr>
                        <a:t>2.23E-09</a:t>
                      </a:r>
                    </a:p>
                  </a:txBody>
                  <a:tcPr marL="9525" marR="9525" marT="9525" marB="0" anchor="b"/>
                </a:tc>
                <a:tc>
                  <a:txBody>
                    <a:bodyPr/>
                    <a:lstStyle/>
                    <a:p>
                      <a:pPr algn="r" fontAlgn="b"/>
                      <a:r>
                        <a:rPr lang="en-US" sz="1400" b="0" i="0" u="none" strike="noStrike">
                          <a:solidFill>
                            <a:srgbClr val="000000"/>
                          </a:solidFill>
                          <a:effectLst/>
                          <a:latin typeface="Calibri"/>
                        </a:rPr>
                        <a:t>386</a:t>
                      </a:r>
                    </a:p>
                  </a:txBody>
                  <a:tcPr marL="9525" marR="9525" marT="9525" marB="0" anchor="b"/>
                </a:tc>
                <a:tc>
                  <a:txBody>
                    <a:bodyPr/>
                    <a:lstStyle/>
                    <a:p>
                      <a:pPr algn="r" fontAlgn="b"/>
                      <a:r>
                        <a:rPr lang="en-US" sz="1400" b="0" i="0" u="none" strike="noStrike">
                          <a:solidFill>
                            <a:srgbClr val="000000"/>
                          </a:solidFill>
                          <a:effectLst/>
                          <a:latin typeface="Calibri"/>
                        </a:rPr>
                        <a:t>571</a:t>
                      </a:r>
                    </a:p>
                  </a:txBody>
                  <a:tcPr marL="9525" marR="9525" marT="9525" marB="0" anchor="b"/>
                </a:tc>
                <a:tc>
                  <a:txBody>
                    <a:bodyPr/>
                    <a:lstStyle/>
                    <a:p>
                      <a:pPr algn="r" fontAlgn="b"/>
                      <a:r>
                        <a:rPr lang="en-US" sz="1400" b="0" i="0" u="none" strike="noStrike">
                          <a:solidFill>
                            <a:srgbClr val="000000"/>
                          </a:solidFill>
                          <a:effectLst/>
                          <a:latin typeface="Calibri"/>
                        </a:rPr>
                        <a:t>405</a:t>
                      </a:r>
                    </a:p>
                  </a:txBody>
                  <a:tcPr marL="9525" marR="9525" marT="9525" marB="0" anchor="b"/>
                </a:tc>
              </a:tr>
              <a:tr h="205154">
                <a:tc>
                  <a:txBody>
                    <a:bodyPr/>
                    <a:lstStyle/>
                    <a:p>
                      <a:pPr algn="l" fontAlgn="b"/>
                      <a:r>
                        <a:rPr lang="en-US" sz="1400" b="0" i="0" u="none" strike="noStrike">
                          <a:solidFill>
                            <a:srgbClr val="000000"/>
                          </a:solidFill>
                          <a:effectLst/>
                          <a:latin typeface="Calibri"/>
                        </a:rPr>
                        <a:t>2293:2652</a:t>
                      </a:r>
                    </a:p>
                  </a:txBody>
                  <a:tcPr marL="9525" marR="9525" marT="9525" marB="0" anchor="b"/>
                </a:tc>
                <a:tc>
                  <a:txBody>
                    <a:bodyPr/>
                    <a:lstStyle/>
                    <a:p>
                      <a:pPr algn="r" fontAlgn="b"/>
                      <a:r>
                        <a:rPr lang="en-US" sz="1400" b="0" i="0" u="none" strike="noStrike">
                          <a:solidFill>
                            <a:srgbClr val="000000"/>
                          </a:solidFill>
                          <a:effectLst/>
                          <a:latin typeface="Calibri"/>
                        </a:rPr>
                        <a:t>4.06E-07</a:t>
                      </a:r>
                    </a:p>
                  </a:txBody>
                  <a:tcPr marL="9525" marR="9525" marT="9525" marB="0" anchor="b"/>
                </a:tc>
                <a:tc>
                  <a:txBody>
                    <a:bodyPr/>
                    <a:lstStyle/>
                    <a:p>
                      <a:pPr algn="r" fontAlgn="b"/>
                      <a:r>
                        <a:rPr lang="en-US" sz="1400" b="0" i="0" u="none" strike="noStrike">
                          <a:solidFill>
                            <a:srgbClr val="000000"/>
                          </a:solidFill>
                          <a:effectLst/>
                          <a:latin typeface="Calibri"/>
                        </a:rPr>
                        <a:t>385</a:t>
                      </a:r>
                    </a:p>
                  </a:txBody>
                  <a:tcPr marL="9525" marR="9525" marT="9525" marB="0" anchor="b"/>
                </a:tc>
                <a:tc>
                  <a:txBody>
                    <a:bodyPr/>
                    <a:lstStyle/>
                    <a:p>
                      <a:pPr algn="r" fontAlgn="b"/>
                      <a:r>
                        <a:rPr lang="en-US" sz="1400" b="0" i="0" u="none" strike="noStrike">
                          <a:solidFill>
                            <a:srgbClr val="000000"/>
                          </a:solidFill>
                          <a:effectLst/>
                          <a:latin typeface="Calibri"/>
                        </a:rPr>
                        <a:t>539</a:t>
                      </a:r>
                    </a:p>
                  </a:txBody>
                  <a:tcPr marL="9525" marR="9525" marT="9525" marB="0" anchor="b"/>
                </a:tc>
                <a:tc>
                  <a:txBody>
                    <a:bodyPr/>
                    <a:lstStyle/>
                    <a:p>
                      <a:pPr algn="r" fontAlgn="b"/>
                      <a:r>
                        <a:rPr lang="en-US" sz="1400" b="0" i="0" u="none" strike="noStrike">
                          <a:solidFill>
                            <a:srgbClr val="000000"/>
                          </a:solidFill>
                          <a:effectLst/>
                          <a:latin typeface="Calibri"/>
                        </a:rPr>
                        <a:t>360</a:t>
                      </a:r>
                    </a:p>
                  </a:txBody>
                  <a:tcPr marL="9525" marR="9525" marT="9525" marB="0" anchor="b"/>
                </a:tc>
              </a:tr>
              <a:tr h="205154">
                <a:tc>
                  <a:txBody>
                    <a:bodyPr/>
                    <a:lstStyle/>
                    <a:p>
                      <a:pPr algn="l" fontAlgn="b"/>
                      <a:r>
                        <a:rPr lang="en-US" sz="1400" b="0" i="0" u="none" strike="noStrike">
                          <a:solidFill>
                            <a:srgbClr val="000000"/>
                          </a:solidFill>
                          <a:effectLst/>
                          <a:latin typeface="Calibri"/>
                        </a:rPr>
                        <a:t>2172:2652</a:t>
                      </a:r>
                    </a:p>
                  </a:txBody>
                  <a:tcPr marL="9525" marR="9525" marT="9525" marB="0" anchor="b"/>
                </a:tc>
                <a:tc>
                  <a:txBody>
                    <a:bodyPr/>
                    <a:lstStyle/>
                    <a:p>
                      <a:pPr algn="r" fontAlgn="b"/>
                      <a:r>
                        <a:rPr lang="en-US" sz="1400" b="0" i="0" u="none" strike="noStrike">
                          <a:solidFill>
                            <a:srgbClr val="000000"/>
                          </a:solidFill>
                          <a:effectLst/>
                          <a:latin typeface="Calibri"/>
                        </a:rPr>
                        <a:t>2.01E-05</a:t>
                      </a:r>
                    </a:p>
                  </a:txBody>
                  <a:tcPr marL="9525" marR="9525" marT="9525" marB="0" anchor="b"/>
                </a:tc>
                <a:tc>
                  <a:txBody>
                    <a:bodyPr/>
                    <a:lstStyle/>
                    <a:p>
                      <a:pPr algn="r" fontAlgn="b"/>
                      <a:r>
                        <a:rPr lang="en-US" sz="1400" b="0" i="0" u="none" strike="noStrike">
                          <a:solidFill>
                            <a:srgbClr val="000000"/>
                          </a:solidFill>
                          <a:effectLst/>
                          <a:latin typeface="Calibri"/>
                        </a:rPr>
                        <a:t>225</a:t>
                      </a:r>
                    </a:p>
                  </a:txBody>
                  <a:tcPr marL="9525" marR="9525" marT="9525" marB="0" anchor="b"/>
                </a:tc>
                <a:tc>
                  <a:txBody>
                    <a:bodyPr/>
                    <a:lstStyle/>
                    <a:p>
                      <a:pPr algn="r" fontAlgn="b"/>
                      <a:r>
                        <a:rPr lang="en-US" sz="1400" b="0" i="0" u="none" strike="noStrike">
                          <a:solidFill>
                            <a:srgbClr val="000000"/>
                          </a:solidFill>
                          <a:effectLst/>
                          <a:latin typeface="Calibri"/>
                        </a:rPr>
                        <a:t>325</a:t>
                      </a:r>
                    </a:p>
                  </a:txBody>
                  <a:tcPr marL="9525" marR="9525" marT="9525" marB="0" anchor="b"/>
                </a:tc>
                <a:tc>
                  <a:txBody>
                    <a:bodyPr/>
                    <a:lstStyle/>
                    <a:p>
                      <a:pPr algn="r" fontAlgn="b"/>
                      <a:r>
                        <a:rPr lang="en-US" sz="1400" b="0" i="0" u="none" strike="noStrike">
                          <a:solidFill>
                            <a:srgbClr val="000000"/>
                          </a:solidFill>
                          <a:effectLst/>
                          <a:latin typeface="Calibri"/>
                        </a:rPr>
                        <a:t>481</a:t>
                      </a:r>
                    </a:p>
                  </a:txBody>
                  <a:tcPr marL="9525" marR="9525" marT="9525" marB="0" anchor="b"/>
                </a:tc>
              </a:tr>
              <a:tr h="205154">
                <a:tc>
                  <a:txBody>
                    <a:bodyPr/>
                    <a:lstStyle/>
                    <a:p>
                      <a:pPr algn="l" fontAlgn="b"/>
                      <a:r>
                        <a:rPr lang="en-US" sz="1400" b="0" i="0" u="none" strike="noStrike">
                          <a:solidFill>
                            <a:srgbClr val="000000"/>
                          </a:solidFill>
                          <a:effectLst/>
                          <a:latin typeface="Calibri"/>
                        </a:rPr>
                        <a:t>2323:2652</a:t>
                      </a:r>
                    </a:p>
                  </a:txBody>
                  <a:tcPr marL="9525" marR="9525" marT="9525" marB="0" anchor="b"/>
                </a:tc>
                <a:tc>
                  <a:txBody>
                    <a:bodyPr/>
                    <a:lstStyle/>
                    <a:p>
                      <a:pPr algn="r" fontAlgn="b"/>
                      <a:r>
                        <a:rPr lang="en-US" sz="1400" b="0" i="0" u="none" strike="noStrike">
                          <a:solidFill>
                            <a:srgbClr val="000000"/>
                          </a:solidFill>
                          <a:effectLst/>
                          <a:latin typeface="Calibri"/>
                        </a:rPr>
                        <a:t>2.61E-05</a:t>
                      </a:r>
                    </a:p>
                  </a:txBody>
                  <a:tcPr marL="9525" marR="9525" marT="9525" marB="0" anchor="b"/>
                </a:tc>
                <a:tc>
                  <a:txBody>
                    <a:bodyPr/>
                    <a:lstStyle/>
                    <a:p>
                      <a:pPr algn="r" fontAlgn="b"/>
                      <a:r>
                        <a:rPr lang="en-US" sz="1400" b="0" i="0" u="none" strike="noStrike">
                          <a:solidFill>
                            <a:srgbClr val="000000"/>
                          </a:solidFill>
                          <a:effectLst/>
                          <a:latin typeface="Calibri"/>
                        </a:rPr>
                        <a:t>141</a:t>
                      </a:r>
                    </a:p>
                  </a:txBody>
                  <a:tcPr marL="9525" marR="9525" marT="9525" marB="0" anchor="b"/>
                </a:tc>
                <a:tc>
                  <a:txBody>
                    <a:bodyPr/>
                    <a:lstStyle/>
                    <a:p>
                      <a:pPr algn="r" fontAlgn="b"/>
                      <a:r>
                        <a:rPr lang="en-US" sz="1400" b="0" i="0" u="none" strike="noStrike">
                          <a:solidFill>
                            <a:srgbClr val="000000"/>
                          </a:solidFill>
                          <a:effectLst/>
                          <a:latin typeface="Calibri"/>
                        </a:rPr>
                        <a:t>221</a:t>
                      </a:r>
                    </a:p>
                  </a:txBody>
                  <a:tcPr marL="9525" marR="9525" marT="9525" marB="0" anchor="b"/>
                </a:tc>
                <a:tc>
                  <a:txBody>
                    <a:bodyPr/>
                    <a:lstStyle/>
                    <a:p>
                      <a:pPr algn="r" fontAlgn="b"/>
                      <a:r>
                        <a:rPr lang="en-US" sz="1400" b="0" i="0" u="none" strike="noStrike">
                          <a:solidFill>
                            <a:srgbClr val="000000"/>
                          </a:solidFill>
                          <a:effectLst/>
                          <a:latin typeface="Calibri"/>
                        </a:rPr>
                        <a:t>330</a:t>
                      </a:r>
                    </a:p>
                  </a:txBody>
                  <a:tcPr marL="9525" marR="9525" marT="9525" marB="0" anchor="b"/>
                </a:tc>
              </a:tr>
              <a:tr h="205154">
                <a:tc>
                  <a:txBody>
                    <a:bodyPr/>
                    <a:lstStyle/>
                    <a:p>
                      <a:pPr algn="l" fontAlgn="b"/>
                      <a:r>
                        <a:rPr lang="en-US" sz="1400" b="0" i="0" u="none" strike="noStrike">
                          <a:solidFill>
                            <a:srgbClr val="000000"/>
                          </a:solidFill>
                          <a:effectLst/>
                          <a:latin typeface="Calibri"/>
                        </a:rPr>
                        <a:t>2312:2652</a:t>
                      </a:r>
                    </a:p>
                  </a:txBody>
                  <a:tcPr marL="9525" marR="9525" marT="9525" marB="0" anchor="b"/>
                </a:tc>
                <a:tc>
                  <a:txBody>
                    <a:bodyPr/>
                    <a:lstStyle/>
                    <a:p>
                      <a:pPr algn="r" fontAlgn="b"/>
                      <a:r>
                        <a:rPr lang="en-US" sz="1400" b="0" i="0" u="none" strike="noStrike">
                          <a:solidFill>
                            <a:srgbClr val="000000"/>
                          </a:solidFill>
                          <a:effectLst/>
                          <a:latin typeface="Calibri"/>
                        </a:rPr>
                        <a:t>3.18E-05</a:t>
                      </a:r>
                    </a:p>
                  </a:txBody>
                  <a:tcPr marL="9525" marR="9525" marT="9525" marB="0" anchor="b"/>
                </a:tc>
                <a:tc>
                  <a:txBody>
                    <a:bodyPr/>
                    <a:lstStyle/>
                    <a:p>
                      <a:pPr algn="r" fontAlgn="b"/>
                      <a:r>
                        <a:rPr lang="en-US" sz="1400" b="0" i="0" u="none" strike="noStrike" dirty="0">
                          <a:solidFill>
                            <a:srgbClr val="000000"/>
                          </a:solidFill>
                          <a:effectLst/>
                          <a:latin typeface="Calibri"/>
                        </a:rPr>
                        <a:t>266</a:t>
                      </a:r>
                    </a:p>
                  </a:txBody>
                  <a:tcPr marL="9525" marR="9525" marT="9525" marB="0" anchor="b"/>
                </a:tc>
                <a:tc>
                  <a:txBody>
                    <a:bodyPr/>
                    <a:lstStyle/>
                    <a:p>
                      <a:pPr algn="r" fontAlgn="b"/>
                      <a:r>
                        <a:rPr lang="en-US" sz="1400" b="0" i="0" u="none" strike="noStrike">
                          <a:solidFill>
                            <a:srgbClr val="000000"/>
                          </a:solidFill>
                          <a:effectLst/>
                          <a:latin typeface="Calibri"/>
                        </a:rPr>
                        <a:t>371</a:t>
                      </a:r>
                    </a:p>
                  </a:txBody>
                  <a:tcPr marL="9525" marR="9525" marT="9525" marB="0" anchor="b"/>
                </a:tc>
                <a:tc>
                  <a:txBody>
                    <a:bodyPr/>
                    <a:lstStyle/>
                    <a:p>
                      <a:pPr algn="r" fontAlgn="b"/>
                      <a:r>
                        <a:rPr lang="en-US" sz="1400" b="0" i="0" u="none" strike="noStrike">
                          <a:solidFill>
                            <a:srgbClr val="000000"/>
                          </a:solidFill>
                          <a:effectLst/>
                          <a:latin typeface="Calibri"/>
                        </a:rPr>
                        <a:t>341</a:t>
                      </a:r>
                    </a:p>
                  </a:txBody>
                  <a:tcPr marL="9525" marR="9525" marT="9525" marB="0" anchor="b"/>
                </a:tc>
              </a:tr>
              <a:tr h="205154">
                <a:tc>
                  <a:txBody>
                    <a:bodyPr/>
                    <a:lstStyle/>
                    <a:p>
                      <a:pPr algn="l" fontAlgn="b"/>
                      <a:r>
                        <a:rPr lang="en-US" sz="1400" b="0" i="0" u="none" strike="noStrike">
                          <a:solidFill>
                            <a:srgbClr val="000000"/>
                          </a:solidFill>
                          <a:effectLst/>
                          <a:latin typeface="Calibri"/>
                        </a:rPr>
                        <a:t>9427:16150</a:t>
                      </a:r>
                    </a:p>
                  </a:txBody>
                  <a:tcPr marL="9525" marR="9525" marT="9525" marB="0" anchor="b"/>
                </a:tc>
                <a:tc>
                  <a:txBody>
                    <a:bodyPr/>
                    <a:lstStyle/>
                    <a:p>
                      <a:pPr algn="r" fontAlgn="b"/>
                      <a:r>
                        <a:rPr lang="en-US" sz="1400" b="0" i="0" u="none" strike="noStrike">
                          <a:solidFill>
                            <a:srgbClr val="000000"/>
                          </a:solidFill>
                          <a:effectLst/>
                          <a:latin typeface="Calibri"/>
                        </a:rPr>
                        <a:t>3.43E-05</a:t>
                      </a:r>
                    </a:p>
                  </a:txBody>
                  <a:tcPr marL="9525" marR="9525" marT="9525" marB="0" anchor="b"/>
                </a:tc>
                <a:tc>
                  <a:txBody>
                    <a:bodyPr/>
                    <a:lstStyle/>
                    <a:p>
                      <a:pPr algn="r" fontAlgn="b"/>
                      <a:r>
                        <a:rPr lang="en-US" sz="1400" b="0" i="0" u="none" strike="noStrike">
                          <a:solidFill>
                            <a:srgbClr val="000000"/>
                          </a:solidFill>
                          <a:effectLst/>
                          <a:latin typeface="Calibri"/>
                        </a:rPr>
                        <a:t>10</a:t>
                      </a:r>
                    </a:p>
                  </a:txBody>
                  <a:tcPr marL="9525" marR="9525" marT="9525" marB="0" anchor="b"/>
                </a:tc>
                <a:tc>
                  <a:txBody>
                    <a:bodyPr/>
                    <a:lstStyle/>
                    <a:p>
                      <a:pPr algn="r" fontAlgn="b"/>
                      <a:r>
                        <a:rPr lang="en-US" sz="1400" b="0" i="0" u="none" strike="noStrike">
                          <a:solidFill>
                            <a:srgbClr val="000000"/>
                          </a:solidFill>
                          <a:effectLst/>
                          <a:latin typeface="Calibri"/>
                        </a:rPr>
                        <a:t>39</a:t>
                      </a:r>
                    </a:p>
                  </a:txBody>
                  <a:tcPr marL="9525" marR="9525" marT="9525" marB="0" anchor="b"/>
                </a:tc>
                <a:tc>
                  <a:txBody>
                    <a:bodyPr/>
                    <a:lstStyle/>
                    <a:p>
                      <a:pPr algn="r" fontAlgn="b"/>
                      <a:r>
                        <a:rPr lang="en-US" sz="1400" b="0" i="0" u="none" strike="noStrike">
                          <a:solidFill>
                            <a:srgbClr val="000000"/>
                          </a:solidFill>
                          <a:effectLst/>
                          <a:latin typeface="Calibri"/>
                        </a:rPr>
                        <a:t>6724</a:t>
                      </a:r>
                    </a:p>
                  </a:txBody>
                  <a:tcPr marL="9525" marR="9525" marT="9525" marB="0" anchor="b"/>
                </a:tc>
              </a:tr>
              <a:tr h="205154">
                <a:tc>
                  <a:txBody>
                    <a:bodyPr/>
                    <a:lstStyle/>
                    <a:p>
                      <a:pPr algn="l" fontAlgn="b"/>
                      <a:r>
                        <a:rPr lang="en-US" sz="1400" b="0" i="0" u="none" strike="noStrike">
                          <a:solidFill>
                            <a:srgbClr val="000000"/>
                          </a:solidFill>
                          <a:effectLst/>
                          <a:latin typeface="Calibri"/>
                        </a:rPr>
                        <a:t>2272:2652</a:t>
                      </a:r>
                    </a:p>
                  </a:txBody>
                  <a:tcPr marL="9525" marR="9525" marT="9525" marB="0" anchor="b"/>
                </a:tc>
                <a:tc>
                  <a:txBody>
                    <a:bodyPr/>
                    <a:lstStyle/>
                    <a:p>
                      <a:pPr algn="r" fontAlgn="b"/>
                      <a:r>
                        <a:rPr lang="en-US" sz="1400" b="0" i="0" u="none" strike="noStrike">
                          <a:solidFill>
                            <a:srgbClr val="000000"/>
                          </a:solidFill>
                          <a:effectLst/>
                          <a:latin typeface="Calibri"/>
                        </a:rPr>
                        <a:t>4.90E-05</a:t>
                      </a:r>
                    </a:p>
                  </a:txBody>
                  <a:tcPr marL="9525" marR="9525" marT="9525" marB="0" anchor="b"/>
                </a:tc>
                <a:tc>
                  <a:txBody>
                    <a:bodyPr/>
                    <a:lstStyle/>
                    <a:p>
                      <a:pPr algn="r" fontAlgn="b"/>
                      <a:r>
                        <a:rPr lang="en-US" sz="1400" b="0" i="0" u="none" strike="noStrike">
                          <a:solidFill>
                            <a:srgbClr val="000000"/>
                          </a:solidFill>
                          <a:effectLst/>
                          <a:latin typeface="Calibri"/>
                        </a:rPr>
                        <a:t>221</a:t>
                      </a:r>
                    </a:p>
                  </a:txBody>
                  <a:tcPr marL="9525" marR="9525" marT="9525" marB="0" anchor="b"/>
                </a:tc>
                <a:tc>
                  <a:txBody>
                    <a:bodyPr/>
                    <a:lstStyle/>
                    <a:p>
                      <a:pPr algn="r" fontAlgn="b"/>
                      <a:r>
                        <a:rPr lang="en-US" sz="1400" b="0" i="0" u="none" strike="noStrike">
                          <a:solidFill>
                            <a:srgbClr val="000000"/>
                          </a:solidFill>
                          <a:effectLst/>
                          <a:latin typeface="Calibri"/>
                        </a:rPr>
                        <a:t>315</a:t>
                      </a:r>
                    </a:p>
                  </a:txBody>
                  <a:tcPr marL="9525" marR="9525" marT="9525" marB="0" anchor="b"/>
                </a:tc>
                <a:tc>
                  <a:txBody>
                    <a:bodyPr/>
                    <a:lstStyle/>
                    <a:p>
                      <a:pPr algn="r" fontAlgn="b"/>
                      <a:r>
                        <a:rPr lang="en-US" sz="1400" b="0" i="0" u="none" strike="noStrike">
                          <a:solidFill>
                            <a:srgbClr val="000000"/>
                          </a:solidFill>
                          <a:effectLst/>
                          <a:latin typeface="Calibri"/>
                        </a:rPr>
                        <a:t>381</a:t>
                      </a:r>
                    </a:p>
                  </a:txBody>
                  <a:tcPr marL="9525" marR="9525" marT="9525" marB="0" anchor="b"/>
                </a:tc>
              </a:tr>
              <a:tr h="205154">
                <a:tc>
                  <a:txBody>
                    <a:bodyPr/>
                    <a:lstStyle/>
                    <a:p>
                      <a:pPr algn="l" fontAlgn="b"/>
                      <a:r>
                        <a:rPr lang="en-US" sz="1400" b="0" i="0" u="none" strike="noStrike">
                          <a:solidFill>
                            <a:srgbClr val="000000"/>
                          </a:solidFill>
                          <a:effectLst/>
                          <a:latin typeface="Calibri"/>
                        </a:rPr>
                        <a:t>2291:2652</a:t>
                      </a:r>
                    </a:p>
                  </a:txBody>
                  <a:tcPr marL="9525" marR="9525" marT="9525" marB="0" anchor="b"/>
                </a:tc>
                <a:tc>
                  <a:txBody>
                    <a:bodyPr/>
                    <a:lstStyle/>
                    <a:p>
                      <a:pPr algn="r" fontAlgn="b"/>
                      <a:r>
                        <a:rPr lang="en-US" sz="1400" b="0" i="0" u="none" strike="noStrike">
                          <a:solidFill>
                            <a:srgbClr val="000000"/>
                          </a:solidFill>
                          <a:effectLst/>
                          <a:latin typeface="Calibri"/>
                        </a:rPr>
                        <a:t>6.99E-05</a:t>
                      </a:r>
                    </a:p>
                  </a:txBody>
                  <a:tcPr marL="9525" marR="9525" marT="9525" marB="0" anchor="b"/>
                </a:tc>
                <a:tc>
                  <a:txBody>
                    <a:bodyPr/>
                    <a:lstStyle/>
                    <a:p>
                      <a:pPr algn="r" fontAlgn="b"/>
                      <a:r>
                        <a:rPr lang="en-US" sz="1400" b="0" i="0" u="none" strike="noStrike">
                          <a:solidFill>
                            <a:srgbClr val="000000"/>
                          </a:solidFill>
                          <a:effectLst/>
                          <a:latin typeface="Calibri"/>
                        </a:rPr>
                        <a:t>601</a:t>
                      </a:r>
                    </a:p>
                  </a:txBody>
                  <a:tcPr marL="9525" marR="9525" marT="9525" marB="0" anchor="b"/>
                </a:tc>
                <a:tc>
                  <a:txBody>
                    <a:bodyPr/>
                    <a:lstStyle/>
                    <a:p>
                      <a:pPr algn="r" fontAlgn="b"/>
                      <a:r>
                        <a:rPr lang="en-US" sz="1400" b="0" i="0" u="none" strike="noStrike">
                          <a:solidFill>
                            <a:srgbClr val="000000"/>
                          </a:solidFill>
                          <a:effectLst/>
                          <a:latin typeface="Calibri"/>
                        </a:rPr>
                        <a:t>747</a:t>
                      </a:r>
                    </a:p>
                  </a:txBody>
                  <a:tcPr marL="9525" marR="9525" marT="9525" marB="0" anchor="b"/>
                </a:tc>
                <a:tc>
                  <a:txBody>
                    <a:bodyPr/>
                    <a:lstStyle/>
                    <a:p>
                      <a:pPr algn="r" fontAlgn="b"/>
                      <a:r>
                        <a:rPr lang="en-US" sz="1400" b="0" i="0" u="none" strike="noStrike">
                          <a:solidFill>
                            <a:srgbClr val="000000"/>
                          </a:solidFill>
                          <a:effectLst/>
                          <a:latin typeface="Calibri"/>
                        </a:rPr>
                        <a:t>362</a:t>
                      </a:r>
                    </a:p>
                  </a:txBody>
                  <a:tcPr marL="9525" marR="9525" marT="9525" marB="0" anchor="b"/>
                </a:tc>
              </a:tr>
              <a:tr h="205154">
                <a:tc>
                  <a:txBody>
                    <a:bodyPr/>
                    <a:lstStyle/>
                    <a:p>
                      <a:pPr algn="l" fontAlgn="b"/>
                      <a:r>
                        <a:rPr lang="en-US" sz="1400" b="0" i="0" u="none" strike="noStrike">
                          <a:solidFill>
                            <a:srgbClr val="000000"/>
                          </a:solidFill>
                          <a:effectLst/>
                          <a:latin typeface="Calibri"/>
                        </a:rPr>
                        <a:t>2491:2652</a:t>
                      </a:r>
                    </a:p>
                  </a:txBody>
                  <a:tcPr marL="9525" marR="9525" marT="9525" marB="0" anchor="b"/>
                </a:tc>
                <a:tc>
                  <a:txBody>
                    <a:bodyPr/>
                    <a:lstStyle/>
                    <a:p>
                      <a:pPr algn="r" fontAlgn="b"/>
                      <a:r>
                        <a:rPr lang="en-US" sz="1400" b="0" i="0" u="none" strike="noStrike">
                          <a:solidFill>
                            <a:srgbClr val="000000"/>
                          </a:solidFill>
                          <a:effectLst/>
                          <a:latin typeface="Calibri"/>
                        </a:rPr>
                        <a:t>7.44E-05</a:t>
                      </a:r>
                    </a:p>
                  </a:txBody>
                  <a:tcPr marL="9525" marR="9525" marT="9525" marB="0" anchor="b"/>
                </a:tc>
                <a:tc>
                  <a:txBody>
                    <a:bodyPr/>
                    <a:lstStyle/>
                    <a:p>
                      <a:pPr algn="r" fontAlgn="b"/>
                      <a:r>
                        <a:rPr lang="en-US" sz="1400" b="0" i="0" u="none" strike="noStrike">
                          <a:solidFill>
                            <a:srgbClr val="000000"/>
                          </a:solidFill>
                          <a:effectLst/>
                          <a:latin typeface="Calibri"/>
                        </a:rPr>
                        <a:t>357</a:t>
                      </a:r>
                    </a:p>
                  </a:txBody>
                  <a:tcPr marL="9525" marR="9525" marT="9525" marB="0" anchor="b"/>
                </a:tc>
                <a:tc>
                  <a:txBody>
                    <a:bodyPr/>
                    <a:lstStyle/>
                    <a:p>
                      <a:pPr algn="r" fontAlgn="b"/>
                      <a:r>
                        <a:rPr lang="en-US" sz="1400" b="0" i="0" u="none" strike="noStrike">
                          <a:solidFill>
                            <a:srgbClr val="000000"/>
                          </a:solidFill>
                          <a:effectLst/>
                          <a:latin typeface="Calibri"/>
                        </a:rPr>
                        <a:t>471</a:t>
                      </a:r>
                    </a:p>
                  </a:txBody>
                  <a:tcPr marL="9525" marR="9525" marT="9525" marB="0" anchor="b"/>
                </a:tc>
                <a:tc>
                  <a:txBody>
                    <a:bodyPr/>
                    <a:lstStyle/>
                    <a:p>
                      <a:pPr algn="r" fontAlgn="b"/>
                      <a:r>
                        <a:rPr lang="en-US" sz="1400" b="0" i="0" u="none" strike="noStrike">
                          <a:solidFill>
                            <a:srgbClr val="000000"/>
                          </a:solidFill>
                          <a:effectLst/>
                          <a:latin typeface="Calibri"/>
                        </a:rPr>
                        <a:t>162</a:t>
                      </a:r>
                    </a:p>
                  </a:txBody>
                  <a:tcPr marL="9525" marR="9525" marT="9525" marB="0" anchor="b"/>
                </a:tc>
              </a:tr>
              <a:tr h="205154">
                <a:tc>
                  <a:txBody>
                    <a:bodyPr/>
                    <a:lstStyle/>
                    <a:p>
                      <a:pPr algn="l" fontAlgn="b"/>
                      <a:r>
                        <a:rPr lang="en-US" sz="1400" b="0" i="0" u="none" strike="noStrike">
                          <a:solidFill>
                            <a:srgbClr val="000000"/>
                          </a:solidFill>
                          <a:effectLst/>
                          <a:latin typeface="Calibri"/>
                        </a:rPr>
                        <a:t>2284:2653</a:t>
                      </a:r>
                    </a:p>
                  </a:txBody>
                  <a:tcPr marL="9525" marR="9525" marT="9525" marB="0" anchor="b"/>
                </a:tc>
                <a:tc>
                  <a:txBody>
                    <a:bodyPr/>
                    <a:lstStyle/>
                    <a:p>
                      <a:pPr algn="r" fontAlgn="b"/>
                      <a:r>
                        <a:rPr lang="en-US" sz="1400" b="0" i="0" u="none" strike="noStrike">
                          <a:solidFill>
                            <a:srgbClr val="000000"/>
                          </a:solidFill>
                          <a:effectLst/>
                          <a:latin typeface="Calibri"/>
                        </a:rPr>
                        <a:t>9.53E-05</a:t>
                      </a:r>
                    </a:p>
                  </a:txBody>
                  <a:tcPr marL="9525" marR="9525" marT="9525" marB="0" anchor="b"/>
                </a:tc>
                <a:tc>
                  <a:txBody>
                    <a:bodyPr/>
                    <a:lstStyle/>
                    <a:p>
                      <a:pPr algn="r" fontAlgn="b"/>
                      <a:r>
                        <a:rPr lang="en-US" sz="1400" b="0" i="0" u="none" strike="noStrike">
                          <a:solidFill>
                            <a:srgbClr val="000000"/>
                          </a:solidFill>
                          <a:effectLst/>
                          <a:latin typeface="Calibri"/>
                        </a:rPr>
                        <a:t>498</a:t>
                      </a:r>
                    </a:p>
                  </a:txBody>
                  <a:tcPr marL="9525" marR="9525" marT="9525" marB="0" anchor="b"/>
                </a:tc>
                <a:tc>
                  <a:txBody>
                    <a:bodyPr/>
                    <a:lstStyle/>
                    <a:p>
                      <a:pPr algn="r" fontAlgn="b"/>
                      <a:r>
                        <a:rPr lang="en-US" sz="1400" b="0" i="0" u="none" strike="noStrike">
                          <a:solidFill>
                            <a:srgbClr val="000000"/>
                          </a:solidFill>
                          <a:effectLst/>
                          <a:latin typeface="Calibri"/>
                        </a:rPr>
                        <a:t>629</a:t>
                      </a:r>
                    </a:p>
                  </a:txBody>
                  <a:tcPr marL="9525" marR="9525" marT="9525" marB="0" anchor="b"/>
                </a:tc>
                <a:tc>
                  <a:txBody>
                    <a:bodyPr/>
                    <a:lstStyle/>
                    <a:p>
                      <a:pPr algn="r" fontAlgn="b"/>
                      <a:r>
                        <a:rPr lang="en-US" sz="1400" b="0" i="0" u="none" strike="noStrike">
                          <a:solidFill>
                            <a:srgbClr val="000000"/>
                          </a:solidFill>
                          <a:effectLst/>
                          <a:latin typeface="Calibri"/>
                        </a:rPr>
                        <a:t>370</a:t>
                      </a:r>
                    </a:p>
                  </a:txBody>
                  <a:tcPr marL="9525" marR="9525" marT="9525" marB="0" anchor="b"/>
                </a:tc>
              </a:tr>
              <a:tr h="205154">
                <a:tc>
                  <a:txBody>
                    <a:bodyPr/>
                    <a:lstStyle/>
                    <a:p>
                      <a:pPr algn="l" fontAlgn="b"/>
                      <a:r>
                        <a:rPr lang="en-US" sz="1400" b="0" i="0" u="none" strike="noStrike">
                          <a:solidFill>
                            <a:srgbClr val="000000"/>
                          </a:solidFill>
                          <a:effectLst/>
                          <a:latin typeface="Calibri"/>
                        </a:rPr>
                        <a:t>2393:2652</a:t>
                      </a:r>
                    </a:p>
                  </a:txBody>
                  <a:tcPr marL="9525" marR="9525" marT="9525" marB="0" anchor="b"/>
                </a:tc>
                <a:tc>
                  <a:txBody>
                    <a:bodyPr/>
                    <a:lstStyle/>
                    <a:p>
                      <a:pPr algn="r" fontAlgn="b"/>
                      <a:r>
                        <a:rPr lang="en-US" sz="1400" b="0" i="0" u="none" strike="noStrike">
                          <a:solidFill>
                            <a:srgbClr val="000000"/>
                          </a:solidFill>
                          <a:effectLst/>
                          <a:latin typeface="Calibri"/>
                        </a:rPr>
                        <a:t>0.00018095</a:t>
                      </a:r>
                    </a:p>
                  </a:txBody>
                  <a:tcPr marL="9525" marR="9525" marT="9525" marB="0" anchor="b"/>
                </a:tc>
                <a:tc>
                  <a:txBody>
                    <a:bodyPr/>
                    <a:lstStyle/>
                    <a:p>
                      <a:pPr algn="r" fontAlgn="b"/>
                      <a:r>
                        <a:rPr lang="en-US" sz="1400" b="0" i="0" u="none" strike="noStrike">
                          <a:solidFill>
                            <a:srgbClr val="000000"/>
                          </a:solidFill>
                          <a:effectLst/>
                          <a:latin typeface="Calibri"/>
                        </a:rPr>
                        <a:t>362</a:t>
                      </a:r>
                    </a:p>
                  </a:txBody>
                  <a:tcPr marL="9525" marR="9525" marT="9525" marB="0" anchor="b"/>
                </a:tc>
                <a:tc>
                  <a:txBody>
                    <a:bodyPr/>
                    <a:lstStyle/>
                    <a:p>
                      <a:pPr algn="r" fontAlgn="b"/>
                      <a:r>
                        <a:rPr lang="en-US" sz="1400" b="0" i="0" u="none" strike="noStrike" dirty="0">
                          <a:solidFill>
                            <a:srgbClr val="000000"/>
                          </a:solidFill>
                          <a:effectLst/>
                          <a:latin typeface="Calibri"/>
                        </a:rPr>
                        <a:t>470</a:t>
                      </a:r>
                    </a:p>
                  </a:txBody>
                  <a:tcPr marL="9525" marR="9525" marT="9525" marB="0" anchor="b"/>
                </a:tc>
                <a:tc>
                  <a:txBody>
                    <a:bodyPr/>
                    <a:lstStyle/>
                    <a:p>
                      <a:pPr algn="r" fontAlgn="b"/>
                      <a:r>
                        <a:rPr lang="en-US" sz="1400" b="0" i="0" u="none" strike="noStrike">
                          <a:solidFill>
                            <a:srgbClr val="000000"/>
                          </a:solidFill>
                          <a:effectLst/>
                          <a:latin typeface="Calibri"/>
                        </a:rPr>
                        <a:t>260</a:t>
                      </a:r>
                    </a:p>
                  </a:txBody>
                  <a:tcPr marL="9525" marR="9525" marT="9525" marB="0" anchor="b"/>
                </a:tc>
              </a:tr>
              <a:tr h="205154">
                <a:tc>
                  <a:txBody>
                    <a:bodyPr/>
                    <a:lstStyle/>
                    <a:p>
                      <a:pPr algn="l" fontAlgn="b"/>
                      <a:r>
                        <a:rPr lang="en-US" sz="1400" b="0" i="0" u="none" strike="noStrike">
                          <a:solidFill>
                            <a:srgbClr val="000000"/>
                          </a:solidFill>
                          <a:effectLst/>
                          <a:latin typeface="Calibri"/>
                        </a:rPr>
                        <a:t>15500:15534</a:t>
                      </a:r>
                    </a:p>
                  </a:txBody>
                  <a:tcPr marL="9525" marR="9525" marT="9525" marB="0" anchor="b"/>
                </a:tc>
                <a:tc>
                  <a:txBody>
                    <a:bodyPr/>
                    <a:lstStyle/>
                    <a:p>
                      <a:pPr algn="r" fontAlgn="b"/>
                      <a:r>
                        <a:rPr lang="en-US" sz="1400" b="0" i="0" u="none" strike="noStrike">
                          <a:solidFill>
                            <a:srgbClr val="000000"/>
                          </a:solidFill>
                          <a:effectLst/>
                          <a:latin typeface="Calibri"/>
                        </a:rPr>
                        <a:t>0.000208334</a:t>
                      </a:r>
                    </a:p>
                  </a:txBody>
                  <a:tcPr marL="9525" marR="9525" marT="9525" marB="0" anchor="b"/>
                </a:tc>
                <a:tc>
                  <a:txBody>
                    <a:bodyPr/>
                    <a:lstStyle/>
                    <a:p>
                      <a:pPr algn="r" fontAlgn="b"/>
                      <a:r>
                        <a:rPr lang="en-US" sz="1400" b="0" i="0" u="none" strike="noStrike">
                          <a:solidFill>
                            <a:srgbClr val="000000"/>
                          </a:solidFill>
                          <a:effectLst/>
                          <a:latin typeface="Calibri"/>
                        </a:rPr>
                        <a:t>142</a:t>
                      </a:r>
                    </a:p>
                  </a:txBody>
                  <a:tcPr marL="9525" marR="9525" marT="9525" marB="0" anchor="b"/>
                </a:tc>
                <a:tc>
                  <a:txBody>
                    <a:bodyPr/>
                    <a:lstStyle/>
                    <a:p>
                      <a:pPr algn="r" fontAlgn="b"/>
                      <a:r>
                        <a:rPr lang="en-US" sz="1400" b="0" i="0" u="none" strike="noStrike">
                          <a:solidFill>
                            <a:srgbClr val="000000"/>
                          </a:solidFill>
                          <a:effectLst/>
                          <a:latin typeface="Calibri"/>
                        </a:rPr>
                        <a:t>86</a:t>
                      </a:r>
                    </a:p>
                  </a:txBody>
                  <a:tcPr marL="9525" marR="9525" marT="9525" marB="0" anchor="b"/>
                </a:tc>
                <a:tc>
                  <a:txBody>
                    <a:bodyPr/>
                    <a:lstStyle/>
                    <a:p>
                      <a:pPr algn="r" fontAlgn="b"/>
                      <a:r>
                        <a:rPr lang="en-US" sz="1400" b="0" i="0" u="none" strike="noStrike">
                          <a:solidFill>
                            <a:srgbClr val="000000"/>
                          </a:solidFill>
                          <a:effectLst/>
                          <a:latin typeface="Calibri"/>
                        </a:rPr>
                        <a:t>35</a:t>
                      </a:r>
                    </a:p>
                  </a:txBody>
                  <a:tcPr marL="9525" marR="9525" marT="9525" marB="0" anchor="b"/>
                </a:tc>
              </a:tr>
              <a:tr h="205154">
                <a:tc>
                  <a:txBody>
                    <a:bodyPr/>
                    <a:lstStyle/>
                    <a:p>
                      <a:pPr algn="l" fontAlgn="b"/>
                      <a:r>
                        <a:rPr lang="en-US" sz="1400" b="0" i="0" u="none" strike="noStrike">
                          <a:solidFill>
                            <a:srgbClr val="000000"/>
                          </a:solidFill>
                          <a:effectLst/>
                          <a:latin typeface="Calibri"/>
                        </a:rPr>
                        <a:t>229:16156</a:t>
                      </a:r>
                    </a:p>
                  </a:txBody>
                  <a:tcPr marL="9525" marR="9525" marT="9525" marB="0" anchor="b"/>
                </a:tc>
                <a:tc>
                  <a:txBody>
                    <a:bodyPr/>
                    <a:lstStyle/>
                    <a:p>
                      <a:pPr algn="r" fontAlgn="b"/>
                      <a:r>
                        <a:rPr lang="en-US" sz="1400" b="0" i="0" u="none" strike="noStrike">
                          <a:solidFill>
                            <a:srgbClr val="000000"/>
                          </a:solidFill>
                          <a:effectLst/>
                          <a:latin typeface="Calibri"/>
                        </a:rPr>
                        <a:t>0.000295043</a:t>
                      </a:r>
                    </a:p>
                  </a:txBody>
                  <a:tcPr marL="9525" marR="9525" marT="9525" marB="0" anchor="b"/>
                </a:tc>
                <a:tc>
                  <a:txBody>
                    <a:bodyPr/>
                    <a:lstStyle/>
                    <a:p>
                      <a:pPr algn="r" fontAlgn="b"/>
                      <a:r>
                        <a:rPr lang="en-US" sz="1400" b="0" i="0" u="none" strike="noStrike">
                          <a:solidFill>
                            <a:srgbClr val="000000"/>
                          </a:solidFill>
                          <a:effectLst/>
                          <a:latin typeface="Calibri"/>
                        </a:rPr>
                        <a:t>152</a:t>
                      </a:r>
                    </a:p>
                  </a:txBody>
                  <a:tcPr marL="9525" marR="9525" marT="9525" marB="0" anchor="b"/>
                </a:tc>
                <a:tc>
                  <a:txBody>
                    <a:bodyPr/>
                    <a:lstStyle/>
                    <a:p>
                      <a:pPr algn="r" fontAlgn="b"/>
                      <a:r>
                        <a:rPr lang="en-US" sz="1400" b="0" i="0" u="none" strike="noStrike">
                          <a:solidFill>
                            <a:srgbClr val="000000"/>
                          </a:solidFill>
                          <a:effectLst/>
                          <a:latin typeface="Calibri"/>
                        </a:rPr>
                        <a:t>222</a:t>
                      </a:r>
                    </a:p>
                  </a:txBody>
                  <a:tcPr marL="9525" marR="9525" marT="9525" marB="0" anchor="b"/>
                </a:tc>
                <a:tc>
                  <a:txBody>
                    <a:bodyPr/>
                    <a:lstStyle/>
                    <a:p>
                      <a:pPr algn="r" fontAlgn="b"/>
                      <a:r>
                        <a:rPr lang="en-US" sz="1400" b="0" i="0" u="none" strike="noStrike">
                          <a:solidFill>
                            <a:srgbClr val="000000"/>
                          </a:solidFill>
                          <a:effectLst/>
                          <a:latin typeface="Calibri"/>
                        </a:rPr>
                        <a:t>15928</a:t>
                      </a:r>
                    </a:p>
                  </a:txBody>
                  <a:tcPr marL="9525" marR="9525" marT="9525" marB="0" anchor="b"/>
                </a:tc>
              </a:tr>
              <a:tr h="205154">
                <a:tc>
                  <a:txBody>
                    <a:bodyPr/>
                    <a:lstStyle/>
                    <a:p>
                      <a:pPr algn="l" fontAlgn="b"/>
                      <a:r>
                        <a:rPr lang="en-US" sz="1400" b="0" i="0" u="none" strike="noStrike">
                          <a:solidFill>
                            <a:srgbClr val="000000"/>
                          </a:solidFill>
                          <a:effectLst/>
                          <a:latin typeface="Calibri"/>
                        </a:rPr>
                        <a:t>14981:15142</a:t>
                      </a:r>
                    </a:p>
                  </a:txBody>
                  <a:tcPr marL="9525" marR="9525" marT="9525" marB="0" anchor="b"/>
                </a:tc>
                <a:tc>
                  <a:txBody>
                    <a:bodyPr/>
                    <a:lstStyle/>
                    <a:p>
                      <a:pPr algn="r" fontAlgn="b"/>
                      <a:r>
                        <a:rPr lang="en-US" sz="1400" b="0" i="0" u="none" strike="noStrike">
                          <a:solidFill>
                            <a:srgbClr val="000000"/>
                          </a:solidFill>
                          <a:effectLst/>
                          <a:latin typeface="Calibri"/>
                        </a:rPr>
                        <a:t>0.000328154</a:t>
                      </a:r>
                    </a:p>
                  </a:txBody>
                  <a:tcPr marL="9525" marR="9525" marT="9525" marB="0" anchor="b"/>
                </a:tc>
                <a:tc>
                  <a:txBody>
                    <a:bodyPr/>
                    <a:lstStyle/>
                    <a:p>
                      <a:pPr algn="r" fontAlgn="b"/>
                      <a:r>
                        <a:rPr lang="en-US" sz="1400" b="0" i="0" u="none" strike="noStrike">
                          <a:solidFill>
                            <a:srgbClr val="000000"/>
                          </a:solidFill>
                          <a:effectLst/>
                          <a:latin typeface="Calibri"/>
                        </a:rPr>
                        <a:t>219</a:t>
                      </a:r>
                    </a:p>
                  </a:txBody>
                  <a:tcPr marL="9525" marR="9525" marT="9525" marB="0" anchor="b"/>
                </a:tc>
                <a:tc>
                  <a:txBody>
                    <a:bodyPr/>
                    <a:lstStyle/>
                    <a:p>
                      <a:pPr algn="r" fontAlgn="b"/>
                      <a:r>
                        <a:rPr lang="en-US" sz="1400" b="0" i="0" u="none" strike="noStrike">
                          <a:solidFill>
                            <a:srgbClr val="000000"/>
                          </a:solidFill>
                          <a:effectLst/>
                          <a:latin typeface="Calibri"/>
                        </a:rPr>
                        <a:t>150</a:t>
                      </a:r>
                    </a:p>
                  </a:txBody>
                  <a:tcPr marL="9525" marR="9525" marT="9525" marB="0" anchor="b"/>
                </a:tc>
                <a:tc>
                  <a:txBody>
                    <a:bodyPr/>
                    <a:lstStyle/>
                    <a:p>
                      <a:pPr algn="r" fontAlgn="b"/>
                      <a:r>
                        <a:rPr lang="en-US" sz="1400" b="0" i="0" u="none" strike="noStrike" dirty="0">
                          <a:solidFill>
                            <a:srgbClr val="000000"/>
                          </a:solidFill>
                          <a:effectLst/>
                          <a:latin typeface="Calibri"/>
                        </a:rPr>
                        <a:t>162</a:t>
                      </a:r>
                    </a:p>
                  </a:txBody>
                  <a:tcPr marL="9525" marR="9525" marT="9525" marB="0" anchor="b"/>
                </a:tc>
              </a:tr>
              <a:tr h="205154">
                <a:tc>
                  <a:txBody>
                    <a:bodyPr/>
                    <a:lstStyle/>
                    <a:p>
                      <a:pPr algn="l" fontAlgn="b"/>
                      <a:r>
                        <a:rPr lang="en-US" sz="1400" b="0" i="0" u="none" strike="noStrike">
                          <a:solidFill>
                            <a:srgbClr val="000000"/>
                          </a:solidFill>
                          <a:effectLst/>
                          <a:latin typeface="Calibri"/>
                        </a:rPr>
                        <a:t>2301:2652</a:t>
                      </a:r>
                    </a:p>
                  </a:txBody>
                  <a:tcPr marL="9525" marR="9525" marT="9525" marB="0" anchor="b"/>
                </a:tc>
                <a:tc>
                  <a:txBody>
                    <a:bodyPr/>
                    <a:lstStyle/>
                    <a:p>
                      <a:pPr algn="r" fontAlgn="b"/>
                      <a:r>
                        <a:rPr lang="en-US" sz="1400" b="0" i="0" u="none" strike="noStrike">
                          <a:solidFill>
                            <a:srgbClr val="000000"/>
                          </a:solidFill>
                          <a:effectLst/>
                          <a:latin typeface="Calibri"/>
                        </a:rPr>
                        <a:t>0.000339237</a:t>
                      </a:r>
                    </a:p>
                  </a:txBody>
                  <a:tcPr marL="9525" marR="9525" marT="9525" marB="0" anchor="b"/>
                </a:tc>
                <a:tc>
                  <a:txBody>
                    <a:bodyPr/>
                    <a:lstStyle/>
                    <a:p>
                      <a:pPr algn="r" fontAlgn="b"/>
                      <a:r>
                        <a:rPr lang="en-US" sz="1400" b="0" i="0" u="none" strike="noStrike">
                          <a:solidFill>
                            <a:srgbClr val="000000"/>
                          </a:solidFill>
                          <a:effectLst/>
                          <a:latin typeface="Calibri"/>
                        </a:rPr>
                        <a:t>245</a:t>
                      </a:r>
                    </a:p>
                  </a:txBody>
                  <a:tcPr marL="9525" marR="9525" marT="9525" marB="0" anchor="b"/>
                </a:tc>
                <a:tc>
                  <a:txBody>
                    <a:bodyPr/>
                    <a:lstStyle/>
                    <a:p>
                      <a:pPr algn="r" fontAlgn="b"/>
                      <a:r>
                        <a:rPr lang="en-US" sz="1400" b="0" i="0" u="none" strike="noStrike">
                          <a:solidFill>
                            <a:srgbClr val="000000"/>
                          </a:solidFill>
                          <a:effectLst/>
                          <a:latin typeface="Calibri"/>
                        </a:rPr>
                        <a:t>331</a:t>
                      </a:r>
                    </a:p>
                  </a:txBody>
                  <a:tcPr marL="9525" marR="9525" marT="9525" marB="0" anchor="b"/>
                </a:tc>
                <a:tc>
                  <a:txBody>
                    <a:bodyPr/>
                    <a:lstStyle/>
                    <a:p>
                      <a:pPr algn="r" fontAlgn="b"/>
                      <a:r>
                        <a:rPr lang="en-US" sz="1400" b="0" i="0" u="none" strike="noStrike">
                          <a:solidFill>
                            <a:srgbClr val="000000"/>
                          </a:solidFill>
                          <a:effectLst/>
                          <a:latin typeface="Calibri"/>
                        </a:rPr>
                        <a:t>352</a:t>
                      </a:r>
                    </a:p>
                  </a:txBody>
                  <a:tcPr marL="9525" marR="9525" marT="9525" marB="0" anchor="b"/>
                </a:tc>
              </a:tr>
              <a:tr h="205154">
                <a:tc>
                  <a:txBody>
                    <a:bodyPr/>
                    <a:lstStyle/>
                    <a:p>
                      <a:pPr algn="l" fontAlgn="b"/>
                      <a:r>
                        <a:rPr lang="en-US" sz="1400" b="0" i="0" u="none" strike="noStrike">
                          <a:solidFill>
                            <a:srgbClr val="000000"/>
                          </a:solidFill>
                          <a:effectLst/>
                          <a:latin typeface="Calibri"/>
                        </a:rPr>
                        <a:t>2200:2652</a:t>
                      </a:r>
                    </a:p>
                  </a:txBody>
                  <a:tcPr marL="9525" marR="9525" marT="9525" marB="0" anchor="b"/>
                </a:tc>
                <a:tc>
                  <a:txBody>
                    <a:bodyPr/>
                    <a:lstStyle/>
                    <a:p>
                      <a:pPr algn="r" fontAlgn="b"/>
                      <a:r>
                        <a:rPr lang="en-US" sz="1400" b="0" i="0" u="none" strike="noStrike">
                          <a:solidFill>
                            <a:srgbClr val="000000"/>
                          </a:solidFill>
                          <a:effectLst/>
                          <a:latin typeface="Calibri"/>
                        </a:rPr>
                        <a:t>0.000700455</a:t>
                      </a:r>
                    </a:p>
                  </a:txBody>
                  <a:tcPr marL="9525" marR="9525" marT="9525" marB="0" anchor="b"/>
                </a:tc>
                <a:tc>
                  <a:txBody>
                    <a:bodyPr/>
                    <a:lstStyle/>
                    <a:p>
                      <a:pPr algn="r" fontAlgn="b"/>
                      <a:r>
                        <a:rPr lang="en-US" sz="1400" b="0" i="0" u="none" strike="noStrike">
                          <a:solidFill>
                            <a:srgbClr val="000000"/>
                          </a:solidFill>
                          <a:effectLst/>
                          <a:latin typeface="Calibri"/>
                        </a:rPr>
                        <a:t>80</a:t>
                      </a:r>
                    </a:p>
                  </a:txBody>
                  <a:tcPr marL="9525" marR="9525" marT="9525" marB="0" anchor="b"/>
                </a:tc>
                <a:tc>
                  <a:txBody>
                    <a:bodyPr/>
                    <a:lstStyle/>
                    <a:p>
                      <a:pPr algn="r" fontAlgn="b"/>
                      <a:r>
                        <a:rPr lang="en-US" sz="1400" b="0" i="0" u="none" strike="noStrike">
                          <a:solidFill>
                            <a:srgbClr val="000000"/>
                          </a:solidFill>
                          <a:effectLst/>
                          <a:latin typeface="Calibri"/>
                        </a:rPr>
                        <a:t>129</a:t>
                      </a:r>
                    </a:p>
                  </a:txBody>
                  <a:tcPr marL="9525" marR="9525" marT="9525" marB="0" anchor="b"/>
                </a:tc>
                <a:tc>
                  <a:txBody>
                    <a:bodyPr/>
                    <a:lstStyle/>
                    <a:p>
                      <a:pPr algn="r" fontAlgn="b"/>
                      <a:r>
                        <a:rPr lang="en-US" sz="1400" b="0" i="0" u="none" strike="noStrike" dirty="0">
                          <a:solidFill>
                            <a:srgbClr val="000000"/>
                          </a:solidFill>
                          <a:effectLst/>
                          <a:latin typeface="Calibri"/>
                        </a:rPr>
                        <a:t>453</a:t>
                      </a:r>
                    </a:p>
                  </a:txBody>
                  <a:tcPr marL="9525" marR="9525" marT="9525" marB="0" anchor="b"/>
                </a:tc>
              </a:tr>
              <a:tr h="205154">
                <a:tc>
                  <a:txBody>
                    <a:bodyPr/>
                    <a:lstStyle/>
                    <a:p>
                      <a:pPr algn="l" fontAlgn="b"/>
                      <a:r>
                        <a:rPr lang="en-US" sz="1400" b="0" i="0" u="none" strike="noStrike">
                          <a:solidFill>
                            <a:srgbClr val="000000"/>
                          </a:solidFill>
                          <a:effectLst/>
                          <a:latin typeface="Calibri"/>
                        </a:rPr>
                        <a:t>2358:2652</a:t>
                      </a:r>
                    </a:p>
                  </a:txBody>
                  <a:tcPr marL="9525" marR="9525" marT="9525" marB="0" anchor="b"/>
                </a:tc>
                <a:tc>
                  <a:txBody>
                    <a:bodyPr/>
                    <a:lstStyle/>
                    <a:p>
                      <a:pPr algn="r" fontAlgn="b"/>
                      <a:r>
                        <a:rPr lang="en-US" sz="1400" b="0" i="0" u="none" strike="noStrike">
                          <a:solidFill>
                            <a:srgbClr val="000000"/>
                          </a:solidFill>
                          <a:effectLst/>
                          <a:latin typeface="Calibri"/>
                        </a:rPr>
                        <a:t>0.000706416</a:t>
                      </a:r>
                    </a:p>
                  </a:txBody>
                  <a:tcPr marL="9525" marR="9525" marT="9525" marB="0" anchor="b"/>
                </a:tc>
                <a:tc>
                  <a:txBody>
                    <a:bodyPr/>
                    <a:lstStyle/>
                    <a:p>
                      <a:pPr algn="r" fontAlgn="b"/>
                      <a:r>
                        <a:rPr lang="en-US" sz="1400" b="0" i="0" u="none" strike="noStrike">
                          <a:solidFill>
                            <a:srgbClr val="000000"/>
                          </a:solidFill>
                          <a:effectLst/>
                          <a:latin typeface="Calibri"/>
                        </a:rPr>
                        <a:t>173</a:t>
                      </a:r>
                    </a:p>
                  </a:txBody>
                  <a:tcPr marL="9525" marR="9525" marT="9525" marB="0" anchor="b"/>
                </a:tc>
                <a:tc>
                  <a:txBody>
                    <a:bodyPr/>
                    <a:lstStyle/>
                    <a:p>
                      <a:pPr algn="r" fontAlgn="b"/>
                      <a:r>
                        <a:rPr lang="en-US" sz="1400" b="0" i="0" u="none" strike="noStrike">
                          <a:solidFill>
                            <a:srgbClr val="000000"/>
                          </a:solidFill>
                          <a:effectLst/>
                          <a:latin typeface="Calibri"/>
                        </a:rPr>
                        <a:t>242</a:t>
                      </a:r>
                    </a:p>
                  </a:txBody>
                  <a:tcPr marL="9525" marR="9525" marT="9525" marB="0" anchor="b"/>
                </a:tc>
                <a:tc>
                  <a:txBody>
                    <a:bodyPr/>
                    <a:lstStyle/>
                    <a:p>
                      <a:pPr algn="r" fontAlgn="b"/>
                      <a:r>
                        <a:rPr lang="en-US" sz="1400" b="0" i="0" u="none" strike="noStrike">
                          <a:solidFill>
                            <a:srgbClr val="000000"/>
                          </a:solidFill>
                          <a:effectLst/>
                          <a:latin typeface="Calibri"/>
                        </a:rPr>
                        <a:t>295</a:t>
                      </a:r>
                    </a:p>
                  </a:txBody>
                  <a:tcPr marL="9525" marR="9525" marT="9525" marB="0" anchor="b"/>
                </a:tc>
              </a:tr>
              <a:tr h="205154">
                <a:tc>
                  <a:txBody>
                    <a:bodyPr/>
                    <a:lstStyle/>
                    <a:p>
                      <a:pPr algn="l" fontAlgn="b"/>
                      <a:r>
                        <a:rPr lang="en-US" sz="1400" b="0" i="0" u="none" strike="noStrike">
                          <a:solidFill>
                            <a:srgbClr val="000000"/>
                          </a:solidFill>
                          <a:effectLst/>
                          <a:latin typeface="Calibri"/>
                        </a:rPr>
                        <a:t>2342:2652</a:t>
                      </a:r>
                    </a:p>
                  </a:txBody>
                  <a:tcPr marL="9525" marR="9525" marT="9525" marB="0" anchor="b"/>
                </a:tc>
                <a:tc>
                  <a:txBody>
                    <a:bodyPr/>
                    <a:lstStyle/>
                    <a:p>
                      <a:pPr algn="r" fontAlgn="b"/>
                      <a:r>
                        <a:rPr lang="en-US" sz="1400" b="0" i="0" u="none" strike="noStrike">
                          <a:solidFill>
                            <a:srgbClr val="000000"/>
                          </a:solidFill>
                          <a:effectLst/>
                          <a:latin typeface="Calibri"/>
                        </a:rPr>
                        <a:t>0.000712781</a:t>
                      </a:r>
                    </a:p>
                  </a:txBody>
                  <a:tcPr marL="9525" marR="9525" marT="9525" marB="0" anchor="b"/>
                </a:tc>
                <a:tc>
                  <a:txBody>
                    <a:bodyPr/>
                    <a:lstStyle/>
                    <a:p>
                      <a:pPr algn="r" fontAlgn="b"/>
                      <a:r>
                        <a:rPr lang="en-US" sz="1400" b="0" i="0" u="none" strike="noStrike">
                          <a:solidFill>
                            <a:srgbClr val="000000"/>
                          </a:solidFill>
                          <a:effectLst/>
                          <a:latin typeface="Calibri"/>
                        </a:rPr>
                        <a:t>294</a:t>
                      </a:r>
                    </a:p>
                  </a:txBody>
                  <a:tcPr marL="9525" marR="9525" marT="9525" marB="0" anchor="b"/>
                </a:tc>
                <a:tc>
                  <a:txBody>
                    <a:bodyPr/>
                    <a:lstStyle/>
                    <a:p>
                      <a:pPr algn="r" fontAlgn="b"/>
                      <a:r>
                        <a:rPr lang="en-US" sz="1400" b="0" i="0" u="none" strike="noStrike">
                          <a:solidFill>
                            <a:srgbClr val="000000"/>
                          </a:solidFill>
                          <a:effectLst/>
                          <a:latin typeface="Calibri"/>
                        </a:rPr>
                        <a:t>382</a:t>
                      </a:r>
                    </a:p>
                  </a:txBody>
                  <a:tcPr marL="9525" marR="9525" marT="9525" marB="0" anchor="b"/>
                </a:tc>
                <a:tc>
                  <a:txBody>
                    <a:bodyPr/>
                    <a:lstStyle/>
                    <a:p>
                      <a:pPr algn="r" fontAlgn="b"/>
                      <a:r>
                        <a:rPr lang="en-US" sz="1400" b="0" i="0" u="none" strike="noStrike" dirty="0">
                          <a:solidFill>
                            <a:srgbClr val="000000"/>
                          </a:solidFill>
                          <a:effectLst/>
                          <a:latin typeface="Calibri"/>
                        </a:rPr>
                        <a:t>311</a:t>
                      </a:r>
                    </a:p>
                  </a:txBody>
                  <a:tcPr marL="9525" marR="9525" marT="9525" marB="0" anchor="b"/>
                </a:tc>
              </a:tr>
            </a:tbl>
          </a:graphicData>
        </a:graphic>
      </p:graphicFrame>
      <p:grpSp>
        <p:nvGrpSpPr>
          <p:cNvPr id="16" name="Group 15"/>
          <p:cNvGrpSpPr/>
          <p:nvPr/>
        </p:nvGrpSpPr>
        <p:grpSpPr>
          <a:xfrm>
            <a:off x="195942" y="2286000"/>
            <a:ext cx="870858" cy="4419600"/>
            <a:chOff x="195942" y="2286000"/>
            <a:chExt cx="870858" cy="4419600"/>
          </a:xfrm>
          <a:noFill/>
        </p:grpSpPr>
        <p:sp>
          <p:nvSpPr>
            <p:cNvPr id="11" name="Rectangle 10"/>
            <p:cNvSpPr/>
            <p:nvPr/>
          </p:nvSpPr>
          <p:spPr>
            <a:xfrm>
              <a:off x="228600" y="2743200"/>
              <a:ext cx="762000" cy="10668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8600" y="5867400"/>
              <a:ext cx="762000" cy="8382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8600" y="4060372"/>
              <a:ext cx="762000" cy="6858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8600" y="2286000"/>
              <a:ext cx="838200" cy="2286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95942" y="4953000"/>
              <a:ext cx="838200" cy="2286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95908" y="2286000"/>
            <a:ext cx="8790927" cy="4419600"/>
            <a:chOff x="195942" y="2286000"/>
            <a:chExt cx="794658" cy="4419600"/>
          </a:xfrm>
          <a:solidFill>
            <a:srgbClr val="92D050"/>
          </a:solidFill>
        </p:grpSpPr>
        <p:sp>
          <p:nvSpPr>
            <p:cNvPr id="18" name="Rectangle 17"/>
            <p:cNvSpPr/>
            <p:nvPr/>
          </p:nvSpPr>
          <p:spPr>
            <a:xfrm>
              <a:off x="198096" y="2743200"/>
              <a:ext cx="792504" cy="10668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9080" y="5867400"/>
              <a:ext cx="791520" cy="8382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9080" y="4060372"/>
              <a:ext cx="785063" cy="6858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9080" y="2286000"/>
              <a:ext cx="791520" cy="2286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5942" y="4953000"/>
              <a:ext cx="794658" cy="2286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475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rationale (II)</a:t>
            </a:r>
            <a:endParaRPr lang="en-US" dirty="0"/>
          </a:p>
        </p:txBody>
      </p:sp>
      <p:sp>
        <p:nvSpPr>
          <p:cNvPr id="3" name="TextBox 2"/>
          <p:cNvSpPr txBox="1"/>
          <p:nvPr/>
        </p:nvSpPr>
        <p:spPr>
          <a:xfrm>
            <a:off x="4629978" y="2749827"/>
            <a:ext cx="4448334" cy="2308324"/>
          </a:xfrm>
          <a:prstGeom prst="rect">
            <a:avLst/>
          </a:prstGeom>
          <a:noFill/>
        </p:spPr>
        <p:txBody>
          <a:bodyPr wrap="none" rtlCol="0">
            <a:spAutoFit/>
          </a:bodyPr>
          <a:lstStyle/>
          <a:p>
            <a:pPr marL="285750" indent="-285750">
              <a:buFont typeface="Wingdings" panose="05000000000000000000" pitchFamily="2" charset="2"/>
              <a:buChar char="Ø"/>
            </a:pPr>
            <a:r>
              <a:rPr lang="en-US" sz="1600" dirty="0"/>
              <a:t>Samples contained WT p55 alone (</a:t>
            </a:r>
            <a:r>
              <a:rPr lang="en-US" sz="1600" i="1" dirty="0"/>
              <a:t>lane 1</a:t>
            </a:r>
            <a:r>
              <a:rPr lang="en-US" sz="1600" dirty="0" smtClean="0"/>
              <a:t>)</a:t>
            </a:r>
          </a:p>
          <a:p>
            <a:pPr marL="285750" indent="-285750">
              <a:buFont typeface="Wingdings" panose="05000000000000000000" pitchFamily="2" charset="2"/>
              <a:buChar char="Ø"/>
            </a:pPr>
            <a:r>
              <a:rPr lang="en-US" sz="1600" dirty="0" smtClean="0"/>
              <a:t>p140 </a:t>
            </a:r>
            <a:r>
              <a:rPr lang="en-US" sz="1600" dirty="0"/>
              <a:t>catalytic subunit and WT p55 (</a:t>
            </a:r>
            <a:r>
              <a:rPr lang="en-US" sz="1600" i="1" dirty="0"/>
              <a:t>lane </a:t>
            </a:r>
            <a:r>
              <a:rPr lang="en-US" sz="1600" i="1" dirty="0" smtClean="0"/>
              <a:t>2</a:t>
            </a:r>
            <a:r>
              <a:rPr lang="en-US" sz="1600" dirty="0" smtClean="0"/>
              <a:t>)</a:t>
            </a:r>
          </a:p>
          <a:p>
            <a:pPr marL="285750" indent="-285750">
              <a:buFont typeface="Wingdings" panose="05000000000000000000" pitchFamily="2" charset="2"/>
              <a:buChar char="Ø"/>
            </a:pPr>
            <a:r>
              <a:rPr lang="en-US" sz="1600" dirty="0" smtClean="0"/>
              <a:t>G451E </a:t>
            </a:r>
            <a:r>
              <a:rPr lang="en-US" sz="1600" dirty="0"/>
              <a:t>mutant p55 (</a:t>
            </a:r>
            <a:r>
              <a:rPr lang="en-US" sz="1600" i="1" dirty="0"/>
              <a:t>lane </a:t>
            </a:r>
            <a:r>
              <a:rPr lang="en-US" sz="1600" i="1" dirty="0" smtClean="0"/>
              <a:t>3</a:t>
            </a:r>
            <a:r>
              <a:rPr lang="en-US" sz="1600" dirty="0" smtClean="0"/>
              <a:t>)</a:t>
            </a:r>
          </a:p>
          <a:p>
            <a:pPr marL="285750" indent="-285750">
              <a:buFont typeface="Wingdings" panose="05000000000000000000" pitchFamily="2" charset="2"/>
              <a:buChar char="Ø"/>
            </a:pPr>
            <a:r>
              <a:rPr lang="en-US" sz="1600" dirty="0" smtClean="0"/>
              <a:t>p140 </a:t>
            </a:r>
            <a:r>
              <a:rPr lang="en-US" sz="1600" dirty="0"/>
              <a:t>and G451E mutant p55 (</a:t>
            </a:r>
            <a:r>
              <a:rPr lang="en-US" sz="1600" i="1" dirty="0"/>
              <a:t>lane </a:t>
            </a:r>
            <a:r>
              <a:rPr lang="en-US" sz="1600" i="1" dirty="0" smtClean="0"/>
              <a:t>4</a:t>
            </a:r>
            <a:r>
              <a:rPr lang="en-US" sz="1600" dirty="0" smtClean="0"/>
              <a:t>)</a:t>
            </a:r>
          </a:p>
          <a:p>
            <a:pPr marL="285750" indent="-285750">
              <a:buFont typeface="Wingdings" panose="05000000000000000000" pitchFamily="2" charset="2"/>
              <a:buChar char="Ø"/>
            </a:pPr>
            <a:r>
              <a:rPr lang="en-US" sz="1600" dirty="0" smtClean="0"/>
              <a:t>0.2 </a:t>
            </a:r>
            <a:r>
              <a:rPr lang="el-GR" sz="1600" dirty="0"/>
              <a:t>μ</a:t>
            </a:r>
            <a:r>
              <a:rPr lang="en-US" sz="1600" dirty="0"/>
              <a:t>g each of p140 and p55 loaded directly </a:t>
            </a:r>
            <a:endParaRPr lang="en-US" sz="1600" dirty="0" smtClean="0"/>
          </a:p>
          <a:p>
            <a:r>
              <a:rPr lang="en-US" sz="1600" dirty="0" smtClean="0"/>
              <a:t>      as </a:t>
            </a:r>
            <a:r>
              <a:rPr lang="en-US" sz="1600" dirty="0"/>
              <a:t>positive controls for the western blot (</a:t>
            </a:r>
            <a:r>
              <a:rPr lang="en-US" sz="1600" i="1" dirty="0"/>
              <a:t>lane 5</a:t>
            </a:r>
            <a:r>
              <a:rPr lang="en-US" sz="1600" dirty="0" smtClean="0"/>
              <a:t>)</a:t>
            </a:r>
          </a:p>
          <a:p>
            <a:pPr marL="285750" indent="-285750">
              <a:buFont typeface="Wingdings" panose="05000000000000000000" pitchFamily="2" charset="2"/>
              <a:buChar char="Ø"/>
            </a:pPr>
            <a:r>
              <a:rPr lang="en-US" sz="1600" dirty="0" smtClean="0"/>
              <a:t>DNA polymerase </a:t>
            </a:r>
            <a:r>
              <a:rPr lang="el-GR" sz="1600" dirty="0">
                <a:latin typeface="Cambria Math"/>
                <a:ea typeface="Cambria Math"/>
              </a:rPr>
              <a:t>γ</a:t>
            </a:r>
            <a:r>
              <a:rPr lang="en-US" sz="1600" dirty="0" smtClean="0"/>
              <a:t> (</a:t>
            </a:r>
            <a:r>
              <a:rPr lang="en-US" sz="1600" dirty="0"/>
              <a:t>pol </a:t>
            </a:r>
            <a:r>
              <a:rPr lang="el-GR" sz="1600" dirty="0">
                <a:latin typeface="Cambria Math"/>
                <a:ea typeface="Cambria Math"/>
              </a:rPr>
              <a:t>γ</a:t>
            </a:r>
            <a:r>
              <a:rPr lang="en-US" sz="1600" dirty="0" smtClean="0"/>
              <a:t>) maintain the</a:t>
            </a:r>
          </a:p>
          <a:p>
            <a:r>
              <a:rPr lang="en-US" sz="1600" dirty="0"/>
              <a:t> </a:t>
            </a:r>
            <a:r>
              <a:rPr lang="en-US" sz="1600" dirty="0" smtClean="0"/>
              <a:t>     genetic integrity of mitochondria</a:t>
            </a:r>
          </a:p>
          <a:p>
            <a:pPr marL="285750" indent="-285750">
              <a:buFont typeface="Wingdings" panose="05000000000000000000" pitchFamily="2" charset="2"/>
              <a:buChar char="Ø"/>
            </a:pPr>
            <a:r>
              <a:rPr lang="en-US" sz="1600" dirty="0" smtClean="0"/>
              <a:t>Measure mitochondria behavior</a:t>
            </a:r>
            <a:endParaRPr lang="en-US" sz="1600" dirty="0" smtClean="0">
              <a:latin typeface="Cambria Math"/>
              <a:ea typeface="Cambria Math"/>
            </a:endParaRPr>
          </a:p>
        </p:txBody>
      </p:sp>
      <p:sp>
        <p:nvSpPr>
          <p:cNvPr id="4" name="TextBox 3"/>
          <p:cNvSpPr txBox="1"/>
          <p:nvPr/>
        </p:nvSpPr>
        <p:spPr>
          <a:xfrm>
            <a:off x="152400" y="6477000"/>
            <a:ext cx="8672439" cy="276999"/>
          </a:xfrm>
          <a:prstGeom prst="rect">
            <a:avLst/>
          </a:prstGeom>
          <a:noFill/>
        </p:spPr>
        <p:txBody>
          <a:bodyPr wrap="none" rtlCol="0">
            <a:spAutoFit/>
          </a:bodyPr>
          <a:lstStyle/>
          <a:p>
            <a:r>
              <a:rPr lang="en-US" sz="1200" dirty="0" smtClean="0"/>
              <a:t>Longley, M.J et al. </a:t>
            </a:r>
            <a:r>
              <a:rPr lang="en-US" sz="1200" b="1" dirty="0" smtClean="0"/>
              <a:t>2006,</a:t>
            </a:r>
            <a:r>
              <a:rPr lang="en-US" sz="1200" dirty="0" smtClean="0"/>
              <a:t> Mutant POLG2 disrupts DNA polymerase </a:t>
            </a:r>
            <a:r>
              <a:rPr lang="el-GR" sz="1200" dirty="0" smtClean="0">
                <a:latin typeface="Cambria Math"/>
                <a:ea typeface="Cambria Math"/>
              </a:rPr>
              <a:t>γ</a:t>
            </a:r>
            <a:r>
              <a:rPr lang="en-US" sz="1200" dirty="0" smtClean="0">
                <a:latin typeface="Cambria Math"/>
                <a:ea typeface="Cambria Math"/>
              </a:rPr>
              <a:t> subunits and causes progressive external </a:t>
            </a:r>
            <a:r>
              <a:rPr lang="en-US" sz="1200" dirty="0" err="1" smtClean="0">
                <a:latin typeface="Cambria Math"/>
                <a:ea typeface="Cambria Math"/>
              </a:rPr>
              <a:t>ophthalmoplegia</a:t>
            </a:r>
            <a:r>
              <a:rPr lang="en-US" sz="1200" dirty="0" smtClean="0">
                <a:latin typeface="Cambria Math"/>
                <a:ea typeface="Cambria Math"/>
              </a:rPr>
              <a:t>, AJHG </a:t>
            </a:r>
            <a:endParaRPr lang="en-US" sz="1200" dirty="0"/>
          </a:p>
        </p:txBody>
      </p:sp>
      <p:pic>
        <p:nvPicPr>
          <p:cNvPr id="2050" name="Picture 2" descr="An external file that holds a picture, illustration, etc.&#10;Object name is AJHGv78p1026fg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44699"/>
            <a:ext cx="42291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839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tailored strategies</a:t>
            </a:r>
          </a:p>
        </p:txBody>
      </p:sp>
      <p:sp>
        <p:nvSpPr>
          <p:cNvPr id="3" name="Content Placeholder 2"/>
          <p:cNvSpPr>
            <a:spLocks noGrp="1"/>
          </p:cNvSpPr>
          <p:nvPr>
            <p:ph idx="1"/>
          </p:nvPr>
        </p:nvSpPr>
        <p:spPr/>
        <p:txBody>
          <a:bodyPr/>
          <a:lstStyle/>
          <a:p>
            <a:r>
              <a:rPr lang="en-US" dirty="0" smtClean="0">
                <a:solidFill>
                  <a:schemeClr val="bg2"/>
                </a:solidFill>
              </a:rPr>
              <a:t>Searching for deletions – strategy I</a:t>
            </a:r>
          </a:p>
          <a:p>
            <a:r>
              <a:rPr lang="en-US" dirty="0">
                <a:solidFill>
                  <a:schemeClr val="bg2"/>
                </a:solidFill>
              </a:rPr>
              <a:t>Searching for deletions – strategy </a:t>
            </a:r>
            <a:r>
              <a:rPr lang="en-US" dirty="0" smtClean="0">
                <a:solidFill>
                  <a:schemeClr val="bg2"/>
                </a:solidFill>
              </a:rPr>
              <a:t>II</a:t>
            </a:r>
            <a:endParaRPr lang="en-US" dirty="0">
              <a:solidFill>
                <a:schemeClr val="bg2"/>
              </a:solidFill>
            </a:endParaRPr>
          </a:p>
          <a:p>
            <a:r>
              <a:rPr lang="en-US" dirty="0"/>
              <a:t>Searching for </a:t>
            </a:r>
            <a:r>
              <a:rPr lang="en-US" dirty="0" smtClean="0"/>
              <a:t>direct repeat </a:t>
            </a:r>
            <a:r>
              <a:rPr lang="en-US" dirty="0"/>
              <a:t>– strategy III</a:t>
            </a:r>
          </a:p>
          <a:p>
            <a:pPr marL="0" indent="0">
              <a:buNone/>
            </a:pPr>
            <a:endParaRPr lang="en-US" dirty="0"/>
          </a:p>
        </p:txBody>
      </p:sp>
    </p:spTree>
    <p:extLst>
      <p:ext uri="{BB962C8B-B14F-4D97-AF65-F5344CB8AC3E}">
        <p14:creationId xmlns:p14="http://schemas.microsoft.com/office/powerpoint/2010/main" val="28103365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Known </a:t>
            </a:r>
            <a:r>
              <a:rPr lang="en-US" dirty="0" err="1" smtClean="0"/>
              <a:t>DirRep</a:t>
            </a:r>
            <a:r>
              <a:rPr lang="en-US" dirty="0" smtClean="0"/>
              <a:t> from </a:t>
            </a:r>
            <a:r>
              <a:rPr lang="en-US" dirty="0" err="1" smtClean="0"/>
              <a:t>mitomap</a:t>
            </a:r>
            <a:endParaRPr lang="en-US" dirty="0"/>
          </a:p>
        </p:txBody>
      </p:sp>
      <p:sp>
        <p:nvSpPr>
          <p:cNvPr id="3" name="Content Placeholder 2"/>
          <p:cNvSpPr>
            <a:spLocks noGrp="1"/>
          </p:cNvSpPr>
          <p:nvPr>
            <p:ph idx="1"/>
          </p:nvPr>
        </p:nvSpPr>
        <p:spPr>
          <a:xfrm>
            <a:off x="457200" y="3333344"/>
            <a:ext cx="8229600" cy="2773363"/>
          </a:xfrm>
        </p:spPr>
        <p:txBody>
          <a:bodyPr>
            <a:normAutofit fontScale="77500" lnSpcReduction="20000"/>
          </a:bodyPr>
          <a:lstStyle/>
          <a:p>
            <a:r>
              <a:rPr lang="en-US" dirty="0"/>
              <a:t>In the first case, the deletion starts at 10058, right before the first repeat (10059-10063); and ends at 14593, right before the second “direct repeat” starts. As a result, one repeat (10059-10063) disappears.</a:t>
            </a:r>
          </a:p>
          <a:p>
            <a:r>
              <a:rPr lang="en-US" dirty="0"/>
              <a:t>In the second case, the deletion starts at 10169, after the first repeat (10161-10165); and ends at 14435, which contains that the second “direct repeat”. As a result, one repeat (14424-14428) disappears.</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52" y="1752939"/>
            <a:ext cx="8232848" cy="124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0947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direct repeat</a:t>
            </a:r>
            <a:endParaRPr lang="en-US" dirty="0"/>
          </a:p>
        </p:txBody>
      </p:sp>
      <p:sp>
        <p:nvSpPr>
          <p:cNvPr id="3" name="Rectangle 2"/>
          <p:cNvSpPr/>
          <p:nvPr/>
        </p:nvSpPr>
        <p:spPr>
          <a:xfrm>
            <a:off x="2206584" y="3429000"/>
            <a:ext cx="4495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43000" y="3429000"/>
            <a:ext cx="1063584" cy="1524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24209" y="3429000"/>
            <a:ext cx="1063584" cy="1524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92656" y="3429000"/>
            <a:ext cx="1063584" cy="1524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11447" y="3427379"/>
            <a:ext cx="1063584" cy="1524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Brace 8"/>
          <p:cNvSpPr/>
          <p:nvPr/>
        </p:nvSpPr>
        <p:spPr>
          <a:xfrm>
            <a:off x="4235612" y="1574232"/>
            <a:ext cx="422316" cy="4445568"/>
          </a:xfrm>
          <a:prstGeom prst="leftBrace">
            <a:avLst/>
          </a:prstGeom>
          <a:ln>
            <a:prstDash val="sysDash"/>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317133" y="4114800"/>
            <a:ext cx="2259273" cy="646331"/>
          </a:xfrm>
          <a:prstGeom prst="rect">
            <a:avLst/>
          </a:prstGeom>
          <a:noFill/>
        </p:spPr>
        <p:txBody>
          <a:bodyPr wrap="none" rtlCol="0">
            <a:spAutoFit/>
          </a:bodyPr>
          <a:lstStyle/>
          <a:p>
            <a:r>
              <a:rPr lang="en-US" dirty="0" smtClean="0"/>
              <a:t>For any given deletion</a:t>
            </a:r>
          </a:p>
          <a:p>
            <a:r>
              <a:rPr lang="en-US" dirty="0" smtClean="0"/>
              <a:t>“del” &gt;= 15 bps</a:t>
            </a:r>
            <a:endParaRPr lang="en-US" dirty="0"/>
          </a:p>
        </p:txBody>
      </p:sp>
      <p:sp>
        <p:nvSpPr>
          <p:cNvPr id="11" name="TextBox 10"/>
          <p:cNvSpPr txBox="1"/>
          <p:nvPr/>
        </p:nvSpPr>
        <p:spPr>
          <a:xfrm>
            <a:off x="2739507" y="5181600"/>
            <a:ext cx="3414524" cy="369332"/>
          </a:xfrm>
          <a:prstGeom prst="rect">
            <a:avLst/>
          </a:prstGeom>
          <a:noFill/>
        </p:spPr>
        <p:txBody>
          <a:bodyPr wrap="none" rtlCol="0">
            <a:spAutoFit/>
          </a:bodyPr>
          <a:lstStyle/>
          <a:p>
            <a:r>
              <a:rPr lang="en-US" dirty="0" smtClean="0"/>
              <a:t>Expand search 15 </a:t>
            </a:r>
            <a:r>
              <a:rPr lang="en-US" dirty="0" err="1" smtClean="0"/>
              <a:t>bp</a:t>
            </a:r>
            <a:r>
              <a:rPr lang="en-US" dirty="0" smtClean="0"/>
              <a:t> on both ends</a:t>
            </a:r>
            <a:endParaRPr lang="en-US" dirty="0"/>
          </a:p>
        </p:txBody>
      </p:sp>
      <p:cxnSp>
        <p:nvCxnSpPr>
          <p:cNvPr id="13" name="Straight Arrow Connector 12"/>
          <p:cNvCxnSpPr>
            <a:endCxn id="4" idx="2"/>
          </p:cNvCxnSpPr>
          <p:nvPr/>
        </p:nvCxnSpPr>
        <p:spPr>
          <a:xfrm flipH="1" flipV="1">
            <a:off x="1674792" y="3581400"/>
            <a:ext cx="1064715" cy="1600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a:endCxn id="6" idx="2"/>
          </p:cNvCxnSpPr>
          <p:nvPr/>
        </p:nvCxnSpPr>
        <p:spPr>
          <a:xfrm flipV="1">
            <a:off x="6154031" y="3581400"/>
            <a:ext cx="1070417" cy="17848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81200" y="1905000"/>
            <a:ext cx="5528180" cy="369332"/>
          </a:xfrm>
          <a:prstGeom prst="rect">
            <a:avLst/>
          </a:prstGeom>
          <a:noFill/>
        </p:spPr>
        <p:txBody>
          <a:bodyPr wrap="none" rtlCol="0">
            <a:spAutoFit/>
          </a:bodyPr>
          <a:lstStyle/>
          <a:p>
            <a:r>
              <a:rPr lang="en-US" dirty="0" smtClean="0"/>
              <a:t>Align both ends against their possible repeat counterpart</a:t>
            </a:r>
            <a:endParaRPr lang="en-US" dirty="0"/>
          </a:p>
        </p:txBody>
      </p:sp>
      <p:cxnSp>
        <p:nvCxnSpPr>
          <p:cNvPr id="18" name="Straight Arrow Connector 17"/>
          <p:cNvCxnSpPr>
            <a:endCxn id="4" idx="0"/>
          </p:cNvCxnSpPr>
          <p:nvPr/>
        </p:nvCxnSpPr>
        <p:spPr>
          <a:xfrm flipH="1">
            <a:off x="1674792" y="2274332"/>
            <a:ext cx="2287608" cy="1154668"/>
          </a:xfrm>
          <a:prstGeom prst="straightConnector1">
            <a:avLst/>
          </a:prstGeom>
          <a:ln w="28575">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62400" y="2274332"/>
            <a:ext cx="2191631" cy="1153047"/>
          </a:xfrm>
          <a:prstGeom prst="straightConnector1">
            <a:avLst/>
          </a:prstGeom>
          <a:ln w="28575">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733512" y="2254876"/>
            <a:ext cx="3200360" cy="115304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6" idx="0"/>
          </p:cNvCxnSpPr>
          <p:nvPr/>
        </p:nvCxnSpPr>
        <p:spPr>
          <a:xfrm>
            <a:off x="5933872" y="2254876"/>
            <a:ext cx="1290576" cy="11741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35005" y="5980888"/>
            <a:ext cx="4420569" cy="646331"/>
          </a:xfrm>
          <a:prstGeom prst="rect">
            <a:avLst/>
          </a:prstGeom>
          <a:noFill/>
        </p:spPr>
        <p:txBody>
          <a:bodyPr wrap="none" rtlCol="0">
            <a:spAutoFit/>
          </a:bodyPr>
          <a:lstStyle/>
          <a:p>
            <a:r>
              <a:rPr lang="en-US" dirty="0" smtClean="0"/>
              <a:t>Perform exhaustive searching and document </a:t>
            </a:r>
          </a:p>
          <a:p>
            <a:r>
              <a:rPr lang="en-US" dirty="0" smtClean="0"/>
              <a:t>significant alignment (e-scores) candidates</a:t>
            </a:r>
            <a:endParaRPr lang="en-US" dirty="0"/>
          </a:p>
        </p:txBody>
      </p:sp>
    </p:spTree>
    <p:extLst>
      <p:ext uri="{BB962C8B-B14F-4D97-AF65-F5344CB8AC3E}">
        <p14:creationId xmlns:p14="http://schemas.microsoft.com/office/powerpoint/2010/main" val="42904918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repeat results (G451E)</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2188030"/>
            <a:ext cx="9098473" cy="4119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21771" y="5061858"/>
            <a:ext cx="8741229" cy="1721430"/>
            <a:chOff x="21771" y="5061858"/>
            <a:chExt cx="8741229" cy="1721430"/>
          </a:xfrm>
        </p:grpSpPr>
        <p:sp>
          <p:nvSpPr>
            <p:cNvPr id="3" name="Rectangle 2"/>
            <p:cNvSpPr/>
            <p:nvPr/>
          </p:nvSpPr>
          <p:spPr>
            <a:xfrm>
              <a:off x="21771" y="5061858"/>
              <a:ext cx="8741229"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52600" y="6444734"/>
              <a:ext cx="1596912" cy="338554"/>
            </a:xfrm>
            <a:prstGeom prst="rect">
              <a:avLst/>
            </a:prstGeom>
            <a:noFill/>
          </p:spPr>
          <p:txBody>
            <a:bodyPr wrap="none" rtlCol="0">
              <a:spAutoFit/>
            </a:bodyPr>
            <a:lstStyle/>
            <a:p>
              <a:r>
                <a:rPr lang="en-US" sz="1600" b="1" dirty="0" smtClean="0">
                  <a:solidFill>
                    <a:srgbClr val="FF0000"/>
                  </a:solidFill>
                </a:rPr>
                <a:t>Missing in HEK-9</a:t>
              </a:r>
              <a:endParaRPr lang="en-US" sz="1600" b="1" dirty="0">
                <a:solidFill>
                  <a:srgbClr val="FF0000"/>
                </a:solidFill>
              </a:endParaRPr>
            </a:p>
          </p:txBody>
        </p:sp>
      </p:grpSp>
    </p:spTree>
    <p:extLst>
      <p:ext uri="{BB962C8B-B14F-4D97-AF65-F5344CB8AC3E}">
        <p14:creationId xmlns:p14="http://schemas.microsoft.com/office/powerpoint/2010/main" val="37517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432" y="32723"/>
            <a:ext cx="6833167" cy="6822998"/>
          </a:xfrm>
          <a:prstGeom prst="rect">
            <a:avLst/>
          </a:prstGeom>
        </p:spPr>
      </p:pic>
      <p:grpSp>
        <p:nvGrpSpPr>
          <p:cNvPr id="5" name="Group 4"/>
          <p:cNvGrpSpPr/>
          <p:nvPr/>
        </p:nvGrpSpPr>
        <p:grpSpPr>
          <a:xfrm>
            <a:off x="1371600" y="278849"/>
            <a:ext cx="6367743" cy="1004883"/>
            <a:chOff x="1371600" y="278849"/>
            <a:chExt cx="6367743" cy="1004883"/>
          </a:xfrm>
        </p:grpSpPr>
        <p:sp>
          <p:nvSpPr>
            <p:cNvPr id="6" name="TextBox 5"/>
            <p:cNvSpPr txBox="1"/>
            <p:nvPr/>
          </p:nvSpPr>
          <p:spPr>
            <a:xfrm>
              <a:off x="1371600" y="914400"/>
              <a:ext cx="652743" cy="369332"/>
            </a:xfrm>
            <a:prstGeom prst="rect">
              <a:avLst/>
            </a:prstGeom>
            <a:noFill/>
          </p:spPr>
          <p:txBody>
            <a:bodyPr wrap="none" rtlCol="0">
              <a:spAutoFit/>
            </a:bodyPr>
            <a:lstStyle/>
            <a:p>
              <a:r>
                <a:rPr lang="en-US" dirty="0" smtClean="0"/>
                <a:t>4327</a:t>
              </a:r>
              <a:endParaRPr lang="en-US" dirty="0"/>
            </a:p>
          </p:txBody>
        </p:sp>
        <p:sp>
          <p:nvSpPr>
            <p:cNvPr id="7" name="TextBox 6"/>
            <p:cNvSpPr txBox="1"/>
            <p:nvPr/>
          </p:nvSpPr>
          <p:spPr>
            <a:xfrm>
              <a:off x="2971800" y="301552"/>
              <a:ext cx="652743" cy="369332"/>
            </a:xfrm>
            <a:prstGeom prst="rect">
              <a:avLst/>
            </a:prstGeom>
            <a:noFill/>
          </p:spPr>
          <p:txBody>
            <a:bodyPr wrap="none" rtlCol="0">
              <a:spAutoFit/>
            </a:bodyPr>
            <a:lstStyle/>
            <a:p>
              <a:r>
                <a:rPr lang="en-US" dirty="0" smtClean="0"/>
                <a:t>5490</a:t>
              </a:r>
              <a:endParaRPr lang="en-US" dirty="0"/>
            </a:p>
          </p:txBody>
        </p:sp>
        <p:sp>
          <p:nvSpPr>
            <p:cNvPr id="8" name="TextBox 7"/>
            <p:cNvSpPr txBox="1"/>
            <p:nvPr/>
          </p:nvSpPr>
          <p:spPr>
            <a:xfrm>
              <a:off x="5392368" y="278849"/>
              <a:ext cx="652743" cy="369332"/>
            </a:xfrm>
            <a:prstGeom prst="rect">
              <a:avLst/>
            </a:prstGeom>
            <a:noFill/>
          </p:spPr>
          <p:txBody>
            <a:bodyPr wrap="none" rtlCol="0">
              <a:spAutoFit/>
            </a:bodyPr>
            <a:lstStyle/>
            <a:p>
              <a:r>
                <a:rPr lang="en-US" dirty="0" smtClean="0"/>
                <a:t>4654</a:t>
              </a:r>
              <a:endParaRPr lang="en-US" dirty="0"/>
            </a:p>
          </p:txBody>
        </p:sp>
        <p:sp>
          <p:nvSpPr>
            <p:cNvPr id="9" name="TextBox 8"/>
            <p:cNvSpPr txBox="1"/>
            <p:nvPr/>
          </p:nvSpPr>
          <p:spPr>
            <a:xfrm>
              <a:off x="7086600" y="865437"/>
              <a:ext cx="652743" cy="369332"/>
            </a:xfrm>
            <a:prstGeom prst="rect">
              <a:avLst/>
            </a:prstGeom>
            <a:noFill/>
          </p:spPr>
          <p:txBody>
            <a:bodyPr wrap="none" rtlCol="0">
              <a:spAutoFit/>
            </a:bodyPr>
            <a:lstStyle/>
            <a:p>
              <a:r>
                <a:rPr lang="en-US" dirty="0" smtClean="0"/>
                <a:t>7791</a:t>
              </a:r>
              <a:endParaRPr lang="en-US" dirty="0"/>
            </a:p>
          </p:txBody>
        </p:sp>
      </p:grpSp>
      <p:sp>
        <p:nvSpPr>
          <p:cNvPr id="11" name="Oval 10"/>
          <p:cNvSpPr/>
          <p:nvPr/>
        </p:nvSpPr>
        <p:spPr>
          <a:xfrm>
            <a:off x="4060370" y="358140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21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common deletions (891)</a:t>
            </a:r>
            <a:endParaRPr lang="en-US" dirty="0"/>
          </a:p>
        </p:txBody>
      </p:sp>
      <p:sp>
        <p:nvSpPr>
          <p:cNvPr id="3" name="Content Placeholder 2"/>
          <p:cNvSpPr>
            <a:spLocks noGrp="1"/>
          </p:cNvSpPr>
          <p:nvPr>
            <p:ph idx="1"/>
          </p:nvPr>
        </p:nvSpPr>
        <p:spPr>
          <a:xfrm>
            <a:off x="457200" y="1600201"/>
            <a:ext cx="8229600" cy="1295400"/>
          </a:xfrm>
        </p:spPr>
        <p:txBody>
          <a:bodyPr/>
          <a:lstStyle/>
          <a:p>
            <a:r>
              <a:rPr lang="en-US" dirty="0" smtClean="0"/>
              <a:t>Chi-square test for balance (pair-wise)</a:t>
            </a:r>
          </a:p>
          <a:p>
            <a:r>
              <a:rPr lang="en-US" dirty="0" err="1" smtClean="0"/>
              <a:t>Pvalue</a:t>
            </a:r>
            <a:r>
              <a:rPr lang="en-US" dirty="0" smtClean="0"/>
              <a:t> &lt; 0.001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85142090"/>
              </p:ext>
            </p:extLst>
          </p:nvPr>
        </p:nvGraphicFramePr>
        <p:xfrm>
          <a:off x="1524000" y="3276600"/>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Comparison</a:t>
                      </a:r>
                      <a:endParaRPr lang="en-US" dirty="0"/>
                    </a:p>
                  </a:txBody>
                  <a:tcPr/>
                </a:tc>
                <a:tc>
                  <a:txBody>
                    <a:bodyPr/>
                    <a:lstStyle/>
                    <a:p>
                      <a:r>
                        <a:rPr lang="en-US" dirty="0" err="1" smtClean="0"/>
                        <a:t>Num</a:t>
                      </a:r>
                      <a:r>
                        <a:rPr lang="en-US" baseline="0" dirty="0" smtClean="0"/>
                        <a:t> of deletions</a:t>
                      </a:r>
                      <a:endParaRPr lang="en-US" dirty="0"/>
                    </a:p>
                  </a:txBody>
                  <a:tcPr/>
                </a:tc>
              </a:tr>
              <a:tr h="370840">
                <a:tc>
                  <a:txBody>
                    <a:bodyPr/>
                    <a:lstStyle/>
                    <a:p>
                      <a:r>
                        <a:rPr lang="en-US" dirty="0" smtClean="0"/>
                        <a:t>G451E_cnt.vs.HEK-0_cnt</a:t>
                      </a:r>
                      <a:endParaRPr lang="en-US" dirty="0"/>
                    </a:p>
                  </a:txBody>
                  <a:tcPr/>
                </a:tc>
                <a:tc>
                  <a:txBody>
                    <a:bodyPr/>
                    <a:lstStyle/>
                    <a:p>
                      <a:r>
                        <a:rPr lang="en-US" dirty="0" smtClean="0"/>
                        <a:t>99</a:t>
                      </a:r>
                      <a:endParaRPr lang="en-US" dirty="0"/>
                    </a:p>
                  </a:txBody>
                  <a:tcPr/>
                </a:tc>
              </a:tr>
              <a:tr h="370840">
                <a:tc>
                  <a:txBody>
                    <a:bodyPr/>
                    <a:lstStyle/>
                    <a:p>
                      <a:r>
                        <a:rPr lang="en-US" dirty="0" smtClean="0"/>
                        <a:t>G451E_cnt.vs.HEK-9_cnt</a:t>
                      </a:r>
                      <a:endParaRPr lang="en-US" dirty="0"/>
                    </a:p>
                  </a:txBody>
                  <a:tcPr/>
                </a:tc>
                <a:tc>
                  <a:txBody>
                    <a:bodyPr/>
                    <a:lstStyle/>
                    <a:p>
                      <a:r>
                        <a:rPr lang="en-US" dirty="0" smtClean="0"/>
                        <a:t>36</a:t>
                      </a:r>
                      <a:endParaRPr lang="en-US" dirty="0"/>
                    </a:p>
                  </a:txBody>
                  <a:tcPr/>
                </a:tc>
              </a:tr>
              <a:tr h="370840">
                <a:tc>
                  <a:txBody>
                    <a:bodyPr/>
                    <a:lstStyle/>
                    <a:p>
                      <a:r>
                        <a:rPr lang="en-US" dirty="0" smtClean="0"/>
                        <a:t>G451E_cnt.vs.WT-9_cnt</a:t>
                      </a:r>
                      <a:endParaRPr lang="en-US" dirty="0"/>
                    </a:p>
                  </a:txBody>
                  <a:tcPr/>
                </a:tc>
                <a:tc>
                  <a:txBody>
                    <a:bodyPr/>
                    <a:lstStyle/>
                    <a:p>
                      <a:r>
                        <a:rPr lang="en-US" dirty="0" smtClean="0"/>
                        <a:t>25</a:t>
                      </a:r>
                      <a:endParaRPr lang="en-US" dirty="0"/>
                    </a:p>
                  </a:txBody>
                  <a:tcPr/>
                </a:tc>
              </a:tr>
              <a:tr h="370840">
                <a:tc>
                  <a:txBody>
                    <a:bodyPr/>
                    <a:lstStyle/>
                    <a:p>
                      <a:r>
                        <a:rPr lang="en-US" dirty="0" smtClean="0"/>
                        <a:t>HEK-9_cnt.vs.HEK-0_cnt</a:t>
                      </a:r>
                      <a:endParaRPr lang="en-US" dirty="0"/>
                    </a:p>
                  </a:txBody>
                  <a:tcPr/>
                </a:tc>
                <a:tc>
                  <a:txBody>
                    <a:bodyPr/>
                    <a:lstStyle/>
                    <a:p>
                      <a:r>
                        <a:rPr lang="en-US" dirty="0" smtClean="0"/>
                        <a:t>24</a:t>
                      </a:r>
                      <a:endParaRPr lang="en-US" dirty="0"/>
                    </a:p>
                  </a:txBody>
                  <a:tcPr/>
                </a:tc>
              </a:tr>
              <a:tr h="370840">
                <a:tc>
                  <a:txBody>
                    <a:bodyPr/>
                    <a:lstStyle/>
                    <a:p>
                      <a:r>
                        <a:rPr lang="en-US" dirty="0" smtClean="0"/>
                        <a:t>WT-9_cnt.vs.HEK-0_cnt</a:t>
                      </a:r>
                      <a:endParaRPr lang="en-US" dirty="0"/>
                    </a:p>
                  </a:txBody>
                  <a:tcPr/>
                </a:tc>
                <a:tc>
                  <a:txBody>
                    <a:bodyPr/>
                    <a:lstStyle/>
                    <a:p>
                      <a:r>
                        <a:rPr lang="en-US" dirty="0" smtClean="0"/>
                        <a:t>29</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WT-9_cnt.vs.HEK-9_cnt</a:t>
                      </a:r>
                      <a:endParaRPr lang="en-US" dirty="0"/>
                    </a:p>
                  </a:txBody>
                  <a:tcPr/>
                </a:tc>
                <a:tc>
                  <a:txBody>
                    <a:bodyPr/>
                    <a:lstStyle/>
                    <a:p>
                      <a:r>
                        <a:rPr lang="en-US" dirty="0" smtClean="0"/>
                        <a:t>7</a:t>
                      </a:r>
                      <a:endParaRPr lang="en-US" dirty="0"/>
                    </a:p>
                  </a:txBody>
                  <a:tcPr/>
                </a:tc>
              </a:tr>
            </a:tbl>
          </a:graphicData>
        </a:graphic>
      </p:graphicFrame>
    </p:spTree>
    <p:extLst>
      <p:ext uri="{BB962C8B-B14F-4D97-AF65-F5344CB8AC3E}">
        <p14:creationId xmlns:p14="http://schemas.microsoft.com/office/powerpoint/2010/main" val="21875515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59891357"/>
              </p:ext>
            </p:extLst>
          </p:nvPr>
        </p:nvGraphicFramePr>
        <p:xfrm>
          <a:off x="533400" y="990600"/>
          <a:ext cx="8153400" cy="5795010"/>
        </p:xfrm>
        <a:graphic>
          <a:graphicData uri="http://schemas.openxmlformats.org/drawingml/2006/table">
            <a:tbl>
              <a:tblPr firstRow="1" bandRow="1">
                <a:tableStyleId>{5C22544A-7EE6-4342-B048-85BDC9FD1C3A}</a:tableStyleId>
              </a:tblPr>
              <a:tblGrid>
                <a:gridCol w="1630680"/>
                <a:gridCol w="1630680"/>
                <a:gridCol w="1630680"/>
                <a:gridCol w="1630680"/>
                <a:gridCol w="1630680"/>
              </a:tblGrid>
              <a:tr h="219954">
                <a:tc>
                  <a:txBody>
                    <a:bodyPr/>
                    <a:lstStyle/>
                    <a:p>
                      <a:pPr algn="l" fontAlgn="b"/>
                      <a:r>
                        <a:rPr lang="en-US" sz="1400" b="0" i="0" u="none" strike="noStrike" dirty="0" err="1">
                          <a:solidFill>
                            <a:srgbClr val="000000"/>
                          </a:solidFill>
                          <a:effectLst/>
                          <a:latin typeface="Calibri"/>
                        </a:rPr>
                        <a:t>DeletionJunction</a:t>
                      </a:r>
                      <a:endParaRPr lang="en-US" sz="1400" b="0" i="0" u="none" strike="noStrike" dirty="0">
                        <a:solidFill>
                          <a:srgbClr val="000000"/>
                        </a:solidFill>
                        <a:effectLst/>
                        <a:latin typeface="Calibri"/>
                      </a:endParaRPr>
                    </a:p>
                  </a:txBody>
                  <a:tcPr marL="9525" marR="9525" marT="9525" marB="0" anchor="b"/>
                </a:tc>
                <a:tc>
                  <a:txBody>
                    <a:bodyPr/>
                    <a:lstStyle/>
                    <a:p>
                      <a:pPr algn="l" fontAlgn="b"/>
                      <a:r>
                        <a:rPr lang="en-US" sz="1400" b="1" i="0" u="none" strike="noStrike" dirty="0">
                          <a:solidFill>
                            <a:srgbClr val="FF0000"/>
                          </a:solidFill>
                          <a:effectLst/>
                          <a:latin typeface="Calibri"/>
                        </a:rPr>
                        <a:t>G451E.vs.WT-9</a:t>
                      </a:r>
                    </a:p>
                  </a:txBody>
                  <a:tcPr marL="9525" marR="9525" marT="9525" marB="0" anchor="b"/>
                </a:tc>
                <a:tc>
                  <a:txBody>
                    <a:bodyPr/>
                    <a:lstStyle/>
                    <a:p>
                      <a:pPr algn="l" fontAlgn="b"/>
                      <a:r>
                        <a:rPr lang="en-US" sz="1400" b="0" i="0" u="none" strike="noStrike">
                          <a:solidFill>
                            <a:srgbClr val="000000"/>
                          </a:solidFill>
                          <a:effectLst/>
                          <a:latin typeface="Calibri"/>
                        </a:rPr>
                        <a:t>G451E</a:t>
                      </a:r>
                    </a:p>
                  </a:txBody>
                  <a:tcPr marL="9525" marR="9525" marT="9525" marB="0" anchor="b"/>
                </a:tc>
                <a:tc>
                  <a:txBody>
                    <a:bodyPr/>
                    <a:lstStyle/>
                    <a:p>
                      <a:pPr algn="l" fontAlgn="b"/>
                      <a:r>
                        <a:rPr lang="en-US" sz="1400" b="0" i="0" u="none" strike="noStrike">
                          <a:solidFill>
                            <a:srgbClr val="000000"/>
                          </a:solidFill>
                          <a:effectLst/>
                          <a:latin typeface="Calibri"/>
                        </a:rPr>
                        <a:t>WT-9</a:t>
                      </a:r>
                    </a:p>
                  </a:txBody>
                  <a:tcPr marL="9525" marR="9525" marT="9525" marB="0" anchor="b"/>
                </a:tc>
                <a:tc>
                  <a:txBody>
                    <a:bodyPr/>
                    <a:lstStyle/>
                    <a:p>
                      <a:pPr algn="l" fontAlgn="b"/>
                      <a:r>
                        <a:rPr lang="en-US" sz="1400" b="0" i="0" u="none" strike="noStrike">
                          <a:solidFill>
                            <a:srgbClr val="000000"/>
                          </a:solidFill>
                          <a:effectLst/>
                          <a:latin typeface="Calibri"/>
                        </a:rPr>
                        <a:t>DeletionSize</a:t>
                      </a:r>
                    </a:p>
                  </a:txBody>
                  <a:tcPr marL="9525" marR="9525" marT="9525" marB="0" anchor="b"/>
                </a:tc>
              </a:tr>
              <a:tr h="219954">
                <a:tc>
                  <a:txBody>
                    <a:bodyPr/>
                    <a:lstStyle/>
                    <a:p>
                      <a:pPr algn="l" fontAlgn="b"/>
                      <a:r>
                        <a:rPr lang="en-US" sz="1400" b="0" i="0" u="none" strike="noStrike">
                          <a:solidFill>
                            <a:srgbClr val="000000"/>
                          </a:solidFill>
                          <a:effectLst/>
                          <a:latin typeface="Calibri"/>
                        </a:rPr>
                        <a:t>232:16159</a:t>
                      </a:r>
                    </a:p>
                  </a:txBody>
                  <a:tcPr marL="9525" marR="9525" marT="9525" marB="0" anchor="b"/>
                </a:tc>
                <a:tc>
                  <a:txBody>
                    <a:bodyPr/>
                    <a:lstStyle/>
                    <a:p>
                      <a:pPr algn="r" fontAlgn="b"/>
                      <a:r>
                        <a:rPr lang="en-US" sz="1400" b="0" i="0" u="none" strike="noStrike">
                          <a:solidFill>
                            <a:srgbClr val="000000"/>
                          </a:solidFill>
                          <a:effectLst/>
                          <a:latin typeface="Calibri"/>
                        </a:rPr>
                        <a:t>3.25E-47</a:t>
                      </a:r>
                    </a:p>
                  </a:txBody>
                  <a:tcPr marL="9525" marR="9525" marT="9525" marB="0" anchor="b"/>
                </a:tc>
                <a:tc>
                  <a:txBody>
                    <a:bodyPr/>
                    <a:lstStyle/>
                    <a:p>
                      <a:pPr algn="r" fontAlgn="b"/>
                      <a:r>
                        <a:rPr lang="en-US" sz="1400" b="0" i="0" u="none" strike="noStrike">
                          <a:solidFill>
                            <a:srgbClr val="000000"/>
                          </a:solidFill>
                          <a:effectLst/>
                          <a:latin typeface="Calibri"/>
                        </a:rPr>
                        <a:t>4</a:t>
                      </a:r>
                    </a:p>
                  </a:txBody>
                  <a:tcPr marL="9525" marR="9525" marT="9525" marB="0" anchor="b"/>
                </a:tc>
                <a:tc>
                  <a:txBody>
                    <a:bodyPr/>
                    <a:lstStyle/>
                    <a:p>
                      <a:pPr algn="r" fontAlgn="b"/>
                      <a:r>
                        <a:rPr lang="en-US" sz="1400" b="0" i="0" u="none" strike="noStrike">
                          <a:solidFill>
                            <a:srgbClr val="000000"/>
                          </a:solidFill>
                          <a:effectLst/>
                          <a:latin typeface="Calibri"/>
                        </a:rPr>
                        <a:t>220</a:t>
                      </a:r>
                    </a:p>
                  </a:txBody>
                  <a:tcPr marL="9525" marR="9525" marT="9525" marB="0" anchor="b"/>
                </a:tc>
                <a:tc>
                  <a:txBody>
                    <a:bodyPr/>
                    <a:lstStyle/>
                    <a:p>
                      <a:pPr algn="r" fontAlgn="b"/>
                      <a:r>
                        <a:rPr lang="en-US" sz="1400" b="0" i="0" u="none" strike="noStrike">
                          <a:solidFill>
                            <a:srgbClr val="000000"/>
                          </a:solidFill>
                          <a:effectLst/>
                          <a:latin typeface="Calibri"/>
                        </a:rPr>
                        <a:t>15928</a:t>
                      </a:r>
                    </a:p>
                  </a:txBody>
                  <a:tcPr marL="9525" marR="9525" marT="9525" marB="0" anchor="b"/>
                </a:tc>
              </a:tr>
              <a:tr h="219954">
                <a:tc>
                  <a:txBody>
                    <a:bodyPr/>
                    <a:lstStyle/>
                    <a:p>
                      <a:pPr algn="l" fontAlgn="b"/>
                      <a:r>
                        <a:rPr lang="en-US" sz="1400" b="0" i="0" u="none" strike="noStrike">
                          <a:solidFill>
                            <a:srgbClr val="000000"/>
                          </a:solidFill>
                          <a:effectLst/>
                          <a:latin typeface="Calibri"/>
                        </a:rPr>
                        <a:t>6336:13998</a:t>
                      </a:r>
                    </a:p>
                  </a:txBody>
                  <a:tcPr marL="9525" marR="9525" marT="9525" marB="0" anchor="b"/>
                </a:tc>
                <a:tc>
                  <a:txBody>
                    <a:bodyPr/>
                    <a:lstStyle/>
                    <a:p>
                      <a:pPr algn="r" fontAlgn="b"/>
                      <a:r>
                        <a:rPr lang="en-US" sz="1400" b="0" i="0" u="none" strike="noStrike">
                          <a:solidFill>
                            <a:srgbClr val="000000"/>
                          </a:solidFill>
                          <a:effectLst/>
                          <a:latin typeface="Calibri"/>
                        </a:rPr>
                        <a:t>3.22E-33</a:t>
                      </a:r>
                    </a:p>
                  </a:txBody>
                  <a:tcPr marL="9525" marR="9525" marT="9525" marB="0" anchor="b"/>
                </a:tc>
                <a:tc>
                  <a:txBody>
                    <a:bodyPr/>
                    <a:lstStyle/>
                    <a:p>
                      <a:pPr algn="r" fontAlgn="b"/>
                      <a:r>
                        <a:rPr lang="en-US" sz="1400" b="0" i="0" u="none" strike="noStrike" dirty="0">
                          <a:solidFill>
                            <a:srgbClr val="000000"/>
                          </a:solidFill>
                          <a:effectLst/>
                          <a:latin typeface="Calibri"/>
                        </a:rPr>
                        <a:t>10</a:t>
                      </a:r>
                    </a:p>
                  </a:txBody>
                  <a:tcPr marL="9525" marR="9525" marT="9525" marB="0" anchor="b"/>
                </a:tc>
                <a:tc>
                  <a:txBody>
                    <a:bodyPr/>
                    <a:lstStyle/>
                    <a:p>
                      <a:pPr algn="r" fontAlgn="b"/>
                      <a:r>
                        <a:rPr lang="en-US" sz="1400" b="0" i="0" u="none" strike="noStrike">
                          <a:solidFill>
                            <a:srgbClr val="000000"/>
                          </a:solidFill>
                          <a:effectLst/>
                          <a:latin typeface="Calibri"/>
                        </a:rPr>
                        <a:t>172</a:t>
                      </a:r>
                    </a:p>
                  </a:txBody>
                  <a:tcPr marL="9525" marR="9525" marT="9525" marB="0" anchor="b"/>
                </a:tc>
                <a:tc>
                  <a:txBody>
                    <a:bodyPr/>
                    <a:lstStyle/>
                    <a:p>
                      <a:pPr algn="r" fontAlgn="b"/>
                      <a:r>
                        <a:rPr lang="en-US" sz="1400" b="0" i="0" u="none" strike="noStrike">
                          <a:solidFill>
                            <a:srgbClr val="000000"/>
                          </a:solidFill>
                          <a:effectLst/>
                          <a:latin typeface="Calibri"/>
                        </a:rPr>
                        <a:t>7663</a:t>
                      </a:r>
                    </a:p>
                  </a:txBody>
                  <a:tcPr marL="9525" marR="9525" marT="9525" marB="0" anchor="b"/>
                </a:tc>
              </a:tr>
              <a:tr h="219954">
                <a:tc>
                  <a:txBody>
                    <a:bodyPr/>
                    <a:lstStyle/>
                    <a:p>
                      <a:pPr algn="l" fontAlgn="b"/>
                      <a:r>
                        <a:rPr lang="en-US" sz="1400" b="0" i="0" u="none" strike="noStrike">
                          <a:solidFill>
                            <a:srgbClr val="000000"/>
                          </a:solidFill>
                          <a:effectLst/>
                          <a:latin typeface="Calibri"/>
                        </a:rPr>
                        <a:t>898:16114</a:t>
                      </a:r>
                    </a:p>
                  </a:txBody>
                  <a:tcPr marL="9525" marR="9525" marT="9525" marB="0" anchor="b"/>
                </a:tc>
                <a:tc>
                  <a:txBody>
                    <a:bodyPr/>
                    <a:lstStyle/>
                    <a:p>
                      <a:pPr algn="r" fontAlgn="b"/>
                      <a:r>
                        <a:rPr lang="en-US" sz="1400" b="0" i="0" u="none" strike="noStrike">
                          <a:solidFill>
                            <a:srgbClr val="000000"/>
                          </a:solidFill>
                          <a:effectLst/>
                          <a:latin typeface="Calibri"/>
                        </a:rPr>
                        <a:t>6.80E-31</a:t>
                      </a:r>
                    </a:p>
                  </a:txBody>
                  <a:tcPr marL="9525" marR="9525" marT="9525" marB="0" anchor="b"/>
                </a:tc>
                <a:tc>
                  <a:txBody>
                    <a:bodyPr/>
                    <a:lstStyle/>
                    <a:p>
                      <a:pPr algn="r" fontAlgn="b"/>
                      <a:r>
                        <a:rPr lang="en-US" sz="1400" b="0" i="0" u="none" strike="noStrike">
                          <a:solidFill>
                            <a:srgbClr val="000000"/>
                          </a:solidFill>
                          <a:effectLst/>
                          <a:latin typeface="Calibri"/>
                        </a:rPr>
                        <a:t>453</a:t>
                      </a:r>
                    </a:p>
                  </a:txBody>
                  <a:tcPr marL="9525" marR="9525" marT="9525" marB="0" anchor="b"/>
                </a:tc>
                <a:tc>
                  <a:txBody>
                    <a:bodyPr/>
                    <a:lstStyle/>
                    <a:p>
                      <a:pPr algn="r" fontAlgn="b"/>
                      <a:r>
                        <a:rPr lang="en-US" sz="1400" b="0" i="0" u="none" strike="noStrike">
                          <a:solidFill>
                            <a:srgbClr val="000000"/>
                          </a:solidFill>
                          <a:effectLst/>
                          <a:latin typeface="Calibri"/>
                        </a:rPr>
                        <a:t>874</a:t>
                      </a:r>
                    </a:p>
                  </a:txBody>
                  <a:tcPr marL="9525" marR="9525" marT="9525" marB="0" anchor="b"/>
                </a:tc>
                <a:tc>
                  <a:txBody>
                    <a:bodyPr/>
                    <a:lstStyle/>
                    <a:p>
                      <a:pPr algn="r" fontAlgn="b"/>
                      <a:r>
                        <a:rPr lang="en-US" sz="1400" b="0" i="0" u="none" strike="noStrike">
                          <a:solidFill>
                            <a:srgbClr val="000000"/>
                          </a:solidFill>
                          <a:effectLst/>
                          <a:latin typeface="Calibri"/>
                        </a:rPr>
                        <a:t>15217</a:t>
                      </a:r>
                    </a:p>
                  </a:txBody>
                  <a:tcPr marL="9525" marR="9525" marT="9525" marB="0" anchor="b"/>
                </a:tc>
              </a:tr>
              <a:tr h="219954">
                <a:tc>
                  <a:txBody>
                    <a:bodyPr/>
                    <a:lstStyle/>
                    <a:p>
                      <a:pPr algn="l" fontAlgn="b"/>
                      <a:r>
                        <a:rPr lang="en-US" sz="1400" b="0" i="0" u="none" strike="noStrike">
                          <a:solidFill>
                            <a:srgbClr val="000000"/>
                          </a:solidFill>
                          <a:effectLst/>
                          <a:latin typeface="Calibri"/>
                        </a:rPr>
                        <a:t>7726:15825</a:t>
                      </a:r>
                    </a:p>
                  </a:txBody>
                  <a:tcPr marL="9525" marR="9525" marT="9525" marB="0" anchor="b"/>
                </a:tc>
                <a:tc>
                  <a:txBody>
                    <a:bodyPr/>
                    <a:lstStyle/>
                    <a:p>
                      <a:pPr algn="r" fontAlgn="b"/>
                      <a:r>
                        <a:rPr lang="en-US" sz="1400" b="0" i="0" u="none" strike="noStrike">
                          <a:solidFill>
                            <a:srgbClr val="000000"/>
                          </a:solidFill>
                          <a:effectLst/>
                          <a:latin typeface="Calibri"/>
                        </a:rPr>
                        <a:t>2.00E-13</a:t>
                      </a:r>
                    </a:p>
                  </a:txBody>
                  <a:tcPr marL="9525" marR="9525" marT="9525" marB="0" anchor="b"/>
                </a:tc>
                <a:tc>
                  <a:txBody>
                    <a:bodyPr/>
                    <a:lstStyle/>
                    <a:p>
                      <a:pPr algn="r" fontAlgn="b"/>
                      <a:r>
                        <a:rPr lang="en-US" sz="1400" b="0" i="0" u="none" strike="noStrike">
                          <a:solidFill>
                            <a:srgbClr val="000000"/>
                          </a:solidFill>
                          <a:effectLst/>
                          <a:latin typeface="Calibri"/>
                        </a:rPr>
                        <a:t>12</a:t>
                      </a:r>
                    </a:p>
                  </a:txBody>
                  <a:tcPr marL="9525" marR="9525" marT="9525" marB="0" anchor="b"/>
                </a:tc>
                <a:tc>
                  <a:txBody>
                    <a:bodyPr/>
                    <a:lstStyle/>
                    <a:p>
                      <a:pPr algn="r" fontAlgn="b"/>
                      <a:r>
                        <a:rPr lang="en-US" sz="1400" b="0" i="0" u="none" strike="noStrike">
                          <a:solidFill>
                            <a:srgbClr val="000000"/>
                          </a:solidFill>
                          <a:effectLst/>
                          <a:latin typeface="Calibri"/>
                        </a:rPr>
                        <a:t>84</a:t>
                      </a:r>
                    </a:p>
                  </a:txBody>
                  <a:tcPr marL="9525" marR="9525" marT="9525" marB="0" anchor="b"/>
                </a:tc>
                <a:tc>
                  <a:txBody>
                    <a:bodyPr/>
                    <a:lstStyle/>
                    <a:p>
                      <a:pPr algn="r" fontAlgn="b"/>
                      <a:r>
                        <a:rPr lang="en-US" sz="1400" b="0" i="0" u="none" strike="noStrike">
                          <a:solidFill>
                            <a:srgbClr val="000000"/>
                          </a:solidFill>
                          <a:effectLst/>
                          <a:latin typeface="Calibri"/>
                        </a:rPr>
                        <a:t>8100</a:t>
                      </a:r>
                    </a:p>
                  </a:txBody>
                  <a:tcPr marL="9525" marR="9525" marT="9525" marB="0" anchor="b"/>
                </a:tc>
              </a:tr>
              <a:tr h="219954">
                <a:tc>
                  <a:txBody>
                    <a:bodyPr/>
                    <a:lstStyle/>
                    <a:p>
                      <a:pPr algn="l" fontAlgn="b"/>
                      <a:r>
                        <a:rPr lang="en-US" sz="1400" b="0" i="0" u="none" strike="noStrike">
                          <a:solidFill>
                            <a:srgbClr val="000000"/>
                          </a:solidFill>
                          <a:effectLst/>
                          <a:latin typeface="Calibri"/>
                        </a:rPr>
                        <a:t>6468:14136</a:t>
                      </a:r>
                    </a:p>
                  </a:txBody>
                  <a:tcPr marL="9525" marR="9525" marT="9525" marB="0" anchor="b"/>
                </a:tc>
                <a:tc>
                  <a:txBody>
                    <a:bodyPr/>
                    <a:lstStyle/>
                    <a:p>
                      <a:pPr algn="r" fontAlgn="b"/>
                      <a:r>
                        <a:rPr lang="en-US" sz="1400" b="0" i="0" u="none" strike="noStrike">
                          <a:solidFill>
                            <a:srgbClr val="000000"/>
                          </a:solidFill>
                          <a:effectLst/>
                          <a:latin typeface="Calibri"/>
                        </a:rPr>
                        <a:t>9.64E-08</a:t>
                      </a:r>
                    </a:p>
                  </a:txBody>
                  <a:tcPr marL="9525" marR="9525" marT="9525" marB="0" anchor="b"/>
                </a:tc>
                <a:tc>
                  <a:txBody>
                    <a:bodyPr/>
                    <a:lstStyle/>
                    <a:p>
                      <a:pPr algn="r" fontAlgn="b"/>
                      <a:r>
                        <a:rPr lang="en-US" sz="1400" b="0" i="0" u="none" strike="noStrike">
                          <a:solidFill>
                            <a:srgbClr val="000000"/>
                          </a:solidFill>
                          <a:effectLst/>
                          <a:latin typeface="Calibri"/>
                        </a:rPr>
                        <a:t>2</a:t>
                      </a:r>
                    </a:p>
                  </a:txBody>
                  <a:tcPr marL="9525" marR="9525" marT="9525" marB="0" anchor="b"/>
                </a:tc>
                <a:tc>
                  <a:txBody>
                    <a:bodyPr/>
                    <a:lstStyle/>
                    <a:p>
                      <a:pPr algn="r" fontAlgn="b"/>
                      <a:r>
                        <a:rPr lang="en-US" sz="1400" b="0" i="0" u="none" strike="noStrike" dirty="0">
                          <a:solidFill>
                            <a:srgbClr val="000000"/>
                          </a:solidFill>
                          <a:effectLst/>
                          <a:latin typeface="Calibri"/>
                        </a:rPr>
                        <a:t>34</a:t>
                      </a:r>
                    </a:p>
                  </a:txBody>
                  <a:tcPr marL="9525" marR="9525" marT="9525" marB="0" anchor="b"/>
                </a:tc>
                <a:tc>
                  <a:txBody>
                    <a:bodyPr/>
                    <a:lstStyle/>
                    <a:p>
                      <a:pPr algn="r" fontAlgn="b"/>
                      <a:r>
                        <a:rPr lang="en-US" sz="1400" b="0" i="0" u="none" strike="noStrike">
                          <a:solidFill>
                            <a:srgbClr val="000000"/>
                          </a:solidFill>
                          <a:effectLst/>
                          <a:latin typeface="Calibri"/>
                        </a:rPr>
                        <a:t>7669</a:t>
                      </a:r>
                    </a:p>
                  </a:txBody>
                  <a:tcPr marL="9525" marR="9525" marT="9525" marB="0" anchor="b"/>
                </a:tc>
              </a:tr>
              <a:tr h="219954">
                <a:tc>
                  <a:txBody>
                    <a:bodyPr/>
                    <a:lstStyle/>
                    <a:p>
                      <a:pPr algn="l" fontAlgn="b"/>
                      <a:r>
                        <a:rPr lang="en-US" sz="1400" b="0" i="0" u="none" strike="noStrike">
                          <a:solidFill>
                            <a:srgbClr val="000000"/>
                          </a:solidFill>
                          <a:effectLst/>
                          <a:latin typeface="Calibri"/>
                        </a:rPr>
                        <a:t>12023:16147</a:t>
                      </a:r>
                    </a:p>
                  </a:txBody>
                  <a:tcPr marL="9525" marR="9525" marT="9525" marB="0" anchor="b"/>
                </a:tc>
                <a:tc>
                  <a:txBody>
                    <a:bodyPr/>
                    <a:lstStyle/>
                    <a:p>
                      <a:pPr algn="r" fontAlgn="b"/>
                      <a:r>
                        <a:rPr lang="en-US" sz="1400" b="0" i="0" u="none" strike="noStrike">
                          <a:solidFill>
                            <a:srgbClr val="000000"/>
                          </a:solidFill>
                          <a:effectLst/>
                          <a:latin typeface="Calibri"/>
                        </a:rPr>
                        <a:t>3.46E-07</a:t>
                      </a:r>
                    </a:p>
                  </a:txBody>
                  <a:tcPr marL="9525" marR="9525" marT="9525" marB="0" anchor="b"/>
                </a:tc>
                <a:tc>
                  <a:txBody>
                    <a:bodyPr/>
                    <a:lstStyle/>
                    <a:p>
                      <a:pPr algn="r" fontAlgn="b"/>
                      <a:r>
                        <a:rPr lang="en-US" sz="1400" b="0" i="0" u="none" strike="noStrike">
                          <a:solidFill>
                            <a:srgbClr val="000000"/>
                          </a:solidFill>
                          <a:effectLst/>
                          <a:latin typeface="Calibri"/>
                        </a:rPr>
                        <a:t>3</a:t>
                      </a:r>
                    </a:p>
                  </a:txBody>
                  <a:tcPr marL="9525" marR="9525" marT="9525" marB="0" anchor="b"/>
                </a:tc>
                <a:tc>
                  <a:txBody>
                    <a:bodyPr/>
                    <a:lstStyle/>
                    <a:p>
                      <a:pPr algn="r" fontAlgn="b"/>
                      <a:r>
                        <a:rPr lang="en-US" sz="1400" b="0" i="0" u="none" strike="noStrike">
                          <a:solidFill>
                            <a:srgbClr val="000000"/>
                          </a:solidFill>
                          <a:effectLst/>
                          <a:latin typeface="Calibri"/>
                        </a:rPr>
                        <a:t>34</a:t>
                      </a:r>
                    </a:p>
                  </a:txBody>
                  <a:tcPr marL="9525" marR="9525" marT="9525" marB="0" anchor="b"/>
                </a:tc>
                <a:tc>
                  <a:txBody>
                    <a:bodyPr/>
                    <a:lstStyle/>
                    <a:p>
                      <a:pPr algn="r" fontAlgn="b"/>
                      <a:r>
                        <a:rPr lang="en-US" sz="1400" b="0" i="0" u="none" strike="noStrike">
                          <a:solidFill>
                            <a:srgbClr val="000000"/>
                          </a:solidFill>
                          <a:effectLst/>
                          <a:latin typeface="Calibri"/>
                        </a:rPr>
                        <a:t>4125</a:t>
                      </a:r>
                    </a:p>
                  </a:txBody>
                  <a:tcPr marL="9525" marR="9525" marT="9525" marB="0" anchor="b"/>
                </a:tc>
              </a:tr>
              <a:tr h="219954">
                <a:tc>
                  <a:txBody>
                    <a:bodyPr/>
                    <a:lstStyle/>
                    <a:p>
                      <a:pPr algn="l" fontAlgn="b"/>
                      <a:r>
                        <a:rPr lang="en-US" sz="1400" b="0" i="0" u="none" strike="noStrike">
                          <a:solidFill>
                            <a:srgbClr val="000000"/>
                          </a:solidFill>
                          <a:effectLst/>
                          <a:latin typeface="Calibri"/>
                        </a:rPr>
                        <a:t>4643:16059</a:t>
                      </a:r>
                    </a:p>
                  </a:txBody>
                  <a:tcPr marL="9525" marR="9525" marT="9525" marB="0" anchor="b"/>
                </a:tc>
                <a:tc>
                  <a:txBody>
                    <a:bodyPr/>
                    <a:lstStyle/>
                    <a:p>
                      <a:pPr algn="r" fontAlgn="b"/>
                      <a:r>
                        <a:rPr lang="en-US" sz="1400" b="0" i="0" u="none" strike="noStrike">
                          <a:solidFill>
                            <a:srgbClr val="000000"/>
                          </a:solidFill>
                          <a:effectLst/>
                          <a:latin typeface="Calibri"/>
                        </a:rPr>
                        <a:t>5.97E-07</a:t>
                      </a:r>
                    </a:p>
                  </a:txBody>
                  <a:tcPr marL="9525" marR="9525" marT="9525" marB="0" anchor="b"/>
                </a:tc>
                <a:tc>
                  <a:txBody>
                    <a:bodyPr/>
                    <a:lstStyle/>
                    <a:p>
                      <a:pPr algn="r" fontAlgn="b"/>
                      <a:r>
                        <a:rPr lang="en-US" sz="1400" b="0" i="0" u="none" strike="noStrike">
                          <a:solidFill>
                            <a:srgbClr val="000000"/>
                          </a:solidFill>
                          <a:effectLst/>
                          <a:latin typeface="Calibri"/>
                        </a:rPr>
                        <a:t>8</a:t>
                      </a:r>
                    </a:p>
                  </a:txBody>
                  <a:tcPr marL="9525" marR="9525" marT="9525" marB="0" anchor="b"/>
                </a:tc>
                <a:tc>
                  <a:txBody>
                    <a:bodyPr/>
                    <a:lstStyle/>
                    <a:p>
                      <a:pPr algn="r" fontAlgn="b"/>
                      <a:r>
                        <a:rPr lang="en-US" sz="1400" b="0" i="0" u="none" strike="noStrike">
                          <a:solidFill>
                            <a:srgbClr val="000000"/>
                          </a:solidFill>
                          <a:effectLst/>
                          <a:latin typeface="Calibri"/>
                        </a:rPr>
                        <a:t>44</a:t>
                      </a:r>
                    </a:p>
                  </a:txBody>
                  <a:tcPr marL="9525" marR="9525" marT="9525" marB="0" anchor="b"/>
                </a:tc>
                <a:tc>
                  <a:txBody>
                    <a:bodyPr/>
                    <a:lstStyle/>
                    <a:p>
                      <a:pPr algn="r" fontAlgn="b"/>
                      <a:r>
                        <a:rPr lang="en-US" sz="1400" b="0" i="0" u="none" strike="noStrike">
                          <a:solidFill>
                            <a:srgbClr val="000000"/>
                          </a:solidFill>
                          <a:effectLst/>
                          <a:latin typeface="Calibri"/>
                        </a:rPr>
                        <a:t>11417</a:t>
                      </a:r>
                    </a:p>
                  </a:txBody>
                  <a:tcPr marL="9525" marR="9525" marT="9525" marB="0" anchor="b"/>
                </a:tc>
              </a:tr>
              <a:tr h="219954">
                <a:tc>
                  <a:txBody>
                    <a:bodyPr/>
                    <a:lstStyle/>
                    <a:p>
                      <a:pPr algn="l" fontAlgn="b"/>
                      <a:r>
                        <a:rPr lang="en-US" sz="1400" b="0" i="0" u="none" strike="noStrike">
                          <a:solidFill>
                            <a:srgbClr val="000000"/>
                          </a:solidFill>
                          <a:effectLst/>
                          <a:latin typeface="Calibri"/>
                        </a:rPr>
                        <a:t>6401:15825</a:t>
                      </a:r>
                    </a:p>
                  </a:txBody>
                  <a:tcPr marL="9525" marR="9525" marT="9525" marB="0" anchor="b"/>
                </a:tc>
                <a:tc>
                  <a:txBody>
                    <a:bodyPr/>
                    <a:lstStyle/>
                    <a:p>
                      <a:pPr algn="r" fontAlgn="b"/>
                      <a:r>
                        <a:rPr lang="en-US" sz="1400" b="0" i="0" u="none" strike="noStrike">
                          <a:solidFill>
                            <a:srgbClr val="000000"/>
                          </a:solidFill>
                          <a:effectLst/>
                          <a:latin typeface="Calibri"/>
                        </a:rPr>
                        <a:t>7.39E-07</a:t>
                      </a:r>
                    </a:p>
                  </a:txBody>
                  <a:tcPr marL="9525" marR="9525" marT="9525" marB="0" anchor="b"/>
                </a:tc>
                <a:tc>
                  <a:txBody>
                    <a:bodyPr/>
                    <a:lstStyle/>
                    <a:p>
                      <a:pPr algn="r" fontAlgn="b"/>
                      <a:r>
                        <a:rPr lang="en-US" sz="1400" b="0" i="0" u="none" strike="noStrike">
                          <a:solidFill>
                            <a:srgbClr val="000000"/>
                          </a:solidFill>
                          <a:effectLst/>
                          <a:latin typeface="Calibri"/>
                        </a:rPr>
                        <a:t>26</a:t>
                      </a:r>
                    </a:p>
                  </a:txBody>
                  <a:tcPr marL="9525" marR="9525" marT="9525" marB="0" anchor="b"/>
                </a:tc>
                <a:tc>
                  <a:txBody>
                    <a:bodyPr/>
                    <a:lstStyle/>
                    <a:p>
                      <a:pPr algn="r" fontAlgn="b"/>
                      <a:r>
                        <a:rPr lang="en-US" sz="1400" b="0" i="0" u="none" strike="noStrike">
                          <a:solidFill>
                            <a:srgbClr val="000000"/>
                          </a:solidFill>
                          <a:effectLst/>
                          <a:latin typeface="Calibri"/>
                        </a:rPr>
                        <a:t>76</a:t>
                      </a:r>
                    </a:p>
                  </a:txBody>
                  <a:tcPr marL="9525" marR="9525" marT="9525" marB="0" anchor="b"/>
                </a:tc>
                <a:tc>
                  <a:txBody>
                    <a:bodyPr/>
                    <a:lstStyle/>
                    <a:p>
                      <a:pPr algn="r" fontAlgn="b"/>
                      <a:r>
                        <a:rPr lang="en-US" sz="1400" b="0" i="0" u="none" strike="noStrike">
                          <a:solidFill>
                            <a:srgbClr val="000000"/>
                          </a:solidFill>
                          <a:effectLst/>
                          <a:latin typeface="Calibri"/>
                        </a:rPr>
                        <a:t>9425</a:t>
                      </a:r>
                    </a:p>
                  </a:txBody>
                  <a:tcPr marL="9525" marR="9525" marT="9525" marB="0" anchor="b"/>
                </a:tc>
              </a:tr>
              <a:tr h="219954">
                <a:tc>
                  <a:txBody>
                    <a:bodyPr/>
                    <a:lstStyle/>
                    <a:p>
                      <a:pPr algn="l" fontAlgn="b"/>
                      <a:r>
                        <a:rPr lang="en-US" sz="1400" b="0" i="0" u="none" strike="noStrike">
                          <a:solidFill>
                            <a:srgbClr val="000000"/>
                          </a:solidFill>
                          <a:effectLst/>
                          <a:latin typeface="Calibri"/>
                        </a:rPr>
                        <a:t>278:16236</a:t>
                      </a:r>
                    </a:p>
                  </a:txBody>
                  <a:tcPr marL="9525" marR="9525" marT="9525" marB="0" anchor="b"/>
                </a:tc>
                <a:tc>
                  <a:txBody>
                    <a:bodyPr/>
                    <a:lstStyle/>
                    <a:p>
                      <a:pPr algn="r" fontAlgn="b"/>
                      <a:r>
                        <a:rPr lang="en-US" sz="1400" b="0" i="0" u="none" strike="noStrike">
                          <a:solidFill>
                            <a:srgbClr val="000000"/>
                          </a:solidFill>
                          <a:effectLst/>
                          <a:latin typeface="Calibri"/>
                        </a:rPr>
                        <a:t>3.14E-06</a:t>
                      </a:r>
                    </a:p>
                  </a:txBody>
                  <a:tcPr marL="9525" marR="9525" marT="9525" marB="0" anchor="b"/>
                </a:tc>
                <a:tc>
                  <a:txBody>
                    <a:bodyPr/>
                    <a:lstStyle/>
                    <a:p>
                      <a:pPr algn="r" fontAlgn="b"/>
                      <a:r>
                        <a:rPr lang="en-US" sz="1400" b="0" i="0" u="none" strike="noStrike">
                          <a:solidFill>
                            <a:srgbClr val="000000"/>
                          </a:solidFill>
                          <a:effectLst/>
                          <a:latin typeface="Calibri"/>
                        </a:rPr>
                        <a:t>50</a:t>
                      </a:r>
                    </a:p>
                  </a:txBody>
                  <a:tcPr marL="9525" marR="9525" marT="9525" marB="0" anchor="b"/>
                </a:tc>
                <a:tc>
                  <a:txBody>
                    <a:bodyPr/>
                    <a:lstStyle/>
                    <a:p>
                      <a:pPr algn="r" fontAlgn="b"/>
                      <a:r>
                        <a:rPr lang="en-US" sz="1400" b="0" i="0" u="none" strike="noStrike">
                          <a:solidFill>
                            <a:srgbClr val="000000"/>
                          </a:solidFill>
                          <a:effectLst/>
                          <a:latin typeface="Calibri"/>
                        </a:rPr>
                        <a:t>13</a:t>
                      </a:r>
                    </a:p>
                  </a:txBody>
                  <a:tcPr marL="9525" marR="9525" marT="9525" marB="0" anchor="b"/>
                </a:tc>
                <a:tc>
                  <a:txBody>
                    <a:bodyPr/>
                    <a:lstStyle/>
                    <a:p>
                      <a:pPr algn="r" fontAlgn="b"/>
                      <a:r>
                        <a:rPr lang="en-US" sz="1400" b="0" i="0" u="none" strike="noStrike" dirty="0">
                          <a:solidFill>
                            <a:srgbClr val="000000"/>
                          </a:solidFill>
                          <a:effectLst/>
                          <a:latin typeface="Calibri"/>
                        </a:rPr>
                        <a:t>15959</a:t>
                      </a:r>
                    </a:p>
                  </a:txBody>
                  <a:tcPr marL="9525" marR="9525" marT="9525" marB="0" anchor="b"/>
                </a:tc>
              </a:tr>
              <a:tr h="219954">
                <a:tc>
                  <a:txBody>
                    <a:bodyPr/>
                    <a:lstStyle/>
                    <a:p>
                      <a:pPr algn="l" fontAlgn="b"/>
                      <a:r>
                        <a:rPr lang="en-US" sz="1400" b="0" i="0" u="none" strike="noStrike">
                          <a:solidFill>
                            <a:srgbClr val="000000"/>
                          </a:solidFill>
                          <a:effectLst/>
                          <a:latin typeface="Calibri"/>
                        </a:rPr>
                        <a:t>5337:15814</a:t>
                      </a:r>
                    </a:p>
                  </a:txBody>
                  <a:tcPr marL="9525" marR="9525" marT="9525" marB="0" anchor="b"/>
                </a:tc>
                <a:tc>
                  <a:txBody>
                    <a:bodyPr/>
                    <a:lstStyle/>
                    <a:p>
                      <a:pPr algn="r" fontAlgn="b"/>
                      <a:r>
                        <a:rPr lang="en-US" sz="1400" b="0" i="0" u="none" strike="noStrike">
                          <a:solidFill>
                            <a:srgbClr val="000000"/>
                          </a:solidFill>
                          <a:effectLst/>
                          <a:latin typeface="Calibri"/>
                        </a:rPr>
                        <a:t>3.86E-06</a:t>
                      </a:r>
                    </a:p>
                  </a:txBody>
                  <a:tcPr marL="9525" marR="9525" marT="9525" marB="0" anchor="b"/>
                </a:tc>
                <a:tc>
                  <a:txBody>
                    <a:bodyPr/>
                    <a:lstStyle/>
                    <a:p>
                      <a:pPr algn="r" fontAlgn="b"/>
                      <a:r>
                        <a:rPr lang="en-US" sz="1400" b="0" i="0" u="none" strike="noStrike">
                          <a:solidFill>
                            <a:srgbClr val="000000"/>
                          </a:solidFill>
                          <a:effectLst/>
                          <a:latin typeface="Calibri"/>
                        </a:rPr>
                        <a:t>8</a:t>
                      </a:r>
                    </a:p>
                  </a:txBody>
                  <a:tcPr marL="9525" marR="9525" marT="9525" marB="0" anchor="b"/>
                </a:tc>
                <a:tc>
                  <a:txBody>
                    <a:bodyPr/>
                    <a:lstStyle/>
                    <a:p>
                      <a:pPr algn="r" fontAlgn="b"/>
                      <a:r>
                        <a:rPr lang="en-US" sz="1400" b="0" i="0" u="none" strike="noStrike">
                          <a:solidFill>
                            <a:srgbClr val="000000"/>
                          </a:solidFill>
                          <a:effectLst/>
                          <a:latin typeface="Calibri"/>
                        </a:rPr>
                        <a:t>40</a:t>
                      </a:r>
                    </a:p>
                  </a:txBody>
                  <a:tcPr marL="9525" marR="9525" marT="9525" marB="0" anchor="b"/>
                </a:tc>
                <a:tc>
                  <a:txBody>
                    <a:bodyPr/>
                    <a:lstStyle/>
                    <a:p>
                      <a:pPr algn="r" fontAlgn="b"/>
                      <a:r>
                        <a:rPr lang="en-US" sz="1400" b="0" i="0" u="none" strike="noStrike">
                          <a:solidFill>
                            <a:srgbClr val="000000"/>
                          </a:solidFill>
                          <a:effectLst/>
                          <a:latin typeface="Calibri"/>
                        </a:rPr>
                        <a:t>10478</a:t>
                      </a:r>
                    </a:p>
                  </a:txBody>
                  <a:tcPr marL="9525" marR="9525" marT="9525" marB="0" anchor="b"/>
                </a:tc>
              </a:tr>
              <a:tr h="219954">
                <a:tc>
                  <a:txBody>
                    <a:bodyPr/>
                    <a:lstStyle/>
                    <a:p>
                      <a:pPr algn="l" fontAlgn="b"/>
                      <a:r>
                        <a:rPr lang="en-US" sz="1400" b="0" i="0" u="none" strike="noStrike">
                          <a:solidFill>
                            <a:srgbClr val="000000"/>
                          </a:solidFill>
                          <a:effectLst/>
                          <a:latin typeface="Calibri"/>
                        </a:rPr>
                        <a:t>3678:11751</a:t>
                      </a:r>
                    </a:p>
                  </a:txBody>
                  <a:tcPr marL="9525" marR="9525" marT="9525" marB="0" anchor="b"/>
                </a:tc>
                <a:tc>
                  <a:txBody>
                    <a:bodyPr/>
                    <a:lstStyle/>
                    <a:p>
                      <a:pPr algn="r" fontAlgn="b"/>
                      <a:r>
                        <a:rPr lang="en-US" sz="1400" b="0" i="0" u="none" strike="noStrike">
                          <a:solidFill>
                            <a:srgbClr val="000000"/>
                          </a:solidFill>
                          <a:effectLst/>
                          <a:latin typeface="Calibri"/>
                        </a:rPr>
                        <a:t>1.60E-05</a:t>
                      </a:r>
                    </a:p>
                  </a:txBody>
                  <a:tcPr marL="9525" marR="9525" marT="9525" marB="0" anchor="b"/>
                </a:tc>
                <a:tc>
                  <a:txBody>
                    <a:bodyPr/>
                    <a:lstStyle/>
                    <a:p>
                      <a:pPr algn="r" fontAlgn="b"/>
                      <a:r>
                        <a:rPr lang="en-US" sz="1400" b="0" i="0" u="none" strike="noStrike">
                          <a:solidFill>
                            <a:srgbClr val="000000"/>
                          </a:solidFill>
                          <a:effectLst/>
                          <a:latin typeface="Calibri"/>
                        </a:rPr>
                        <a:t>2</a:t>
                      </a:r>
                    </a:p>
                  </a:txBody>
                  <a:tcPr marL="9525" marR="9525" marT="9525" marB="0" anchor="b"/>
                </a:tc>
                <a:tc>
                  <a:txBody>
                    <a:bodyPr/>
                    <a:lstStyle/>
                    <a:p>
                      <a:pPr algn="r" fontAlgn="b"/>
                      <a:r>
                        <a:rPr lang="en-US" sz="1400" b="0" i="0" u="none" strike="noStrike">
                          <a:solidFill>
                            <a:srgbClr val="000000"/>
                          </a:solidFill>
                          <a:effectLst/>
                          <a:latin typeface="Calibri"/>
                        </a:rPr>
                        <a:t>24</a:t>
                      </a:r>
                    </a:p>
                  </a:txBody>
                  <a:tcPr marL="9525" marR="9525" marT="9525" marB="0" anchor="b"/>
                </a:tc>
                <a:tc>
                  <a:txBody>
                    <a:bodyPr/>
                    <a:lstStyle/>
                    <a:p>
                      <a:pPr algn="r" fontAlgn="b"/>
                      <a:r>
                        <a:rPr lang="en-US" sz="1400" b="0" i="0" u="none" strike="noStrike">
                          <a:solidFill>
                            <a:srgbClr val="000000"/>
                          </a:solidFill>
                          <a:effectLst/>
                          <a:latin typeface="Calibri"/>
                        </a:rPr>
                        <a:t>8074</a:t>
                      </a:r>
                    </a:p>
                  </a:txBody>
                  <a:tcPr marL="9525" marR="9525" marT="9525" marB="0" anchor="b"/>
                </a:tc>
              </a:tr>
              <a:tr h="219954">
                <a:tc>
                  <a:txBody>
                    <a:bodyPr/>
                    <a:lstStyle/>
                    <a:p>
                      <a:pPr algn="l" fontAlgn="b"/>
                      <a:r>
                        <a:rPr lang="en-US" sz="1400" b="0" i="0" u="none" strike="noStrike">
                          <a:solidFill>
                            <a:srgbClr val="000000"/>
                          </a:solidFill>
                          <a:effectLst/>
                          <a:latin typeface="Calibri"/>
                        </a:rPr>
                        <a:t>1720:15521</a:t>
                      </a:r>
                    </a:p>
                  </a:txBody>
                  <a:tcPr marL="9525" marR="9525" marT="9525" marB="0" anchor="b"/>
                </a:tc>
                <a:tc>
                  <a:txBody>
                    <a:bodyPr/>
                    <a:lstStyle/>
                    <a:p>
                      <a:pPr algn="r" fontAlgn="b"/>
                      <a:r>
                        <a:rPr lang="en-US" sz="1400" b="0" i="0" u="none" strike="noStrike">
                          <a:solidFill>
                            <a:srgbClr val="000000"/>
                          </a:solidFill>
                          <a:effectLst/>
                          <a:latin typeface="Calibri"/>
                        </a:rPr>
                        <a:t>2.21E-05</a:t>
                      </a:r>
                    </a:p>
                  </a:txBody>
                  <a:tcPr marL="9525" marR="9525" marT="9525" marB="0" anchor="b"/>
                </a:tc>
                <a:tc>
                  <a:txBody>
                    <a:bodyPr/>
                    <a:lstStyle/>
                    <a:p>
                      <a:pPr algn="r" fontAlgn="b"/>
                      <a:r>
                        <a:rPr lang="en-US" sz="1400" b="0" i="0" u="none" strike="noStrike">
                          <a:solidFill>
                            <a:srgbClr val="000000"/>
                          </a:solidFill>
                          <a:effectLst/>
                          <a:latin typeface="Calibri"/>
                        </a:rPr>
                        <a:t>28</a:t>
                      </a:r>
                    </a:p>
                  </a:txBody>
                  <a:tcPr marL="9525" marR="9525" marT="9525" marB="0" anchor="b"/>
                </a:tc>
                <a:tc>
                  <a:txBody>
                    <a:bodyPr/>
                    <a:lstStyle/>
                    <a:p>
                      <a:pPr algn="r" fontAlgn="b"/>
                      <a:r>
                        <a:rPr lang="en-US" sz="1400" b="0" i="0" u="none" strike="noStrike">
                          <a:solidFill>
                            <a:srgbClr val="000000"/>
                          </a:solidFill>
                          <a:effectLst/>
                          <a:latin typeface="Calibri"/>
                        </a:rPr>
                        <a:t>4</a:t>
                      </a:r>
                    </a:p>
                  </a:txBody>
                  <a:tcPr marL="9525" marR="9525" marT="9525" marB="0" anchor="b"/>
                </a:tc>
                <a:tc>
                  <a:txBody>
                    <a:bodyPr/>
                    <a:lstStyle/>
                    <a:p>
                      <a:pPr algn="r" fontAlgn="b"/>
                      <a:r>
                        <a:rPr lang="en-US" sz="1400" b="0" i="0" u="none" strike="noStrike" dirty="0">
                          <a:solidFill>
                            <a:srgbClr val="000000"/>
                          </a:solidFill>
                          <a:effectLst/>
                          <a:latin typeface="Calibri"/>
                        </a:rPr>
                        <a:t>13802</a:t>
                      </a:r>
                    </a:p>
                  </a:txBody>
                  <a:tcPr marL="9525" marR="9525" marT="9525" marB="0" anchor="b"/>
                </a:tc>
              </a:tr>
              <a:tr h="219954">
                <a:tc>
                  <a:txBody>
                    <a:bodyPr/>
                    <a:lstStyle/>
                    <a:p>
                      <a:pPr algn="l" fontAlgn="b"/>
                      <a:r>
                        <a:rPr lang="en-US" sz="1400" b="0" i="0" u="none" strike="noStrike">
                          <a:solidFill>
                            <a:srgbClr val="000000"/>
                          </a:solidFill>
                          <a:effectLst/>
                          <a:latin typeface="Calibri"/>
                        </a:rPr>
                        <a:t>9427:16150</a:t>
                      </a:r>
                    </a:p>
                  </a:txBody>
                  <a:tcPr marL="9525" marR="9525" marT="9525" marB="0" anchor="b"/>
                </a:tc>
                <a:tc>
                  <a:txBody>
                    <a:bodyPr/>
                    <a:lstStyle/>
                    <a:p>
                      <a:pPr algn="r" fontAlgn="b"/>
                      <a:r>
                        <a:rPr lang="en-US" sz="1400" b="0" i="0" u="none" strike="noStrike">
                          <a:solidFill>
                            <a:srgbClr val="000000"/>
                          </a:solidFill>
                          <a:effectLst/>
                          <a:latin typeface="Calibri"/>
                        </a:rPr>
                        <a:t>3.43E-05</a:t>
                      </a:r>
                    </a:p>
                  </a:txBody>
                  <a:tcPr marL="9525" marR="9525" marT="9525" marB="0" anchor="b"/>
                </a:tc>
                <a:tc>
                  <a:txBody>
                    <a:bodyPr/>
                    <a:lstStyle/>
                    <a:p>
                      <a:pPr algn="r" fontAlgn="b"/>
                      <a:r>
                        <a:rPr lang="en-US" sz="1400" b="0" i="0" u="none" strike="noStrike">
                          <a:solidFill>
                            <a:srgbClr val="000000"/>
                          </a:solidFill>
                          <a:effectLst/>
                          <a:latin typeface="Calibri"/>
                        </a:rPr>
                        <a:t>10</a:t>
                      </a:r>
                    </a:p>
                  </a:txBody>
                  <a:tcPr marL="9525" marR="9525" marT="9525" marB="0" anchor="b"/>
                </a:tc>
                <a:tc>
                  <a:txBody>
                    <a:bodyPr/>
                    <a:lstStyle/>
                    <a:p>
                      <a:pPr algn="r" fontAlgn="b"/>
                      <a:r>
                        <a:rPr lang="en-US" sz="1400" b="0" i="0" u="none" strike="noStrike">
                          <a:solidFill>
                            <a:srgbClr val="000000"/>
                          </a:solidFill>
                          <a:effectLst/>
                          <a:latin typeface="Calibri"/>
                        </a:rPr>
                        <a:t>39</a:t>
                      </a:r>
                    </a:p>
                  </a:txBody>
                  <a:tcPr marL="9525" marR="9525" marT="9525" marB="0" anchor="b"/>
                </a:tc>
                <a:tc>
                  <a:txBody>
                    <a:bodyPr/>
                    <a:lstStyle/>
                    <a:p>
                      <a:pPr algn="r" fontAlgn="b"/>
                      <a:r>
                        <a:rPr lang="en-US" sz="1400" b="0" i="0" u="none" strike="noStrike">
                          <a:solidFill>
                            <a:srgbClr val="000000"/>
                          </a:solidFill>
                          <a:effectLst/>
                          <a:latin typeface="Calibri"/>
                        </a:rPr>
                        <a:t>6724</a:t>
                      </a:r>
                    </a:p>
                  </a:txBody>
                  <a:tcPr marL="9525" marR="9525" marT="9525" marB="0" anchor="b"/>
                </a:tc>
              </a:tr>
              <a:tr h="219954">
                <a:tc>
                  <a:txBody>
                    <a:bodyPr/>
                    <a:lstStyle/>
                    <a:p>
                      <a:pPr algn="l" fontAlgn="b"/>
                      <a:r>
                        <a:rPr lang="en-US" sz="1400" b="0" i="0" u="none" strike="noStrike">
                          <a:solidFill>
                            <a:srgbClr val="000000"/>
                          </a:solidFill>
                          <a:effectLst/>
                          <a:latin typeface="Calibri"/>
                        </a:rPr>
                        <a:t>2375:13834</a:t>
                      </a:r>
                    </a:p>
                  </a:txBody>
                  <a:tcPr marL="9525" marR="9525" marT="9525" marB="0" anchor="b"/>
                </a:tc>
                <a:tc>
                  <a:txBody>
                    <a:bodyPr/>
                    <a:lstStyle/>
                    <a:p>
                      <a:pPr algn="r" fontAlgn="b"/>
                      <a:r>
                        <a:rPr lang="en-US" sz="1400" b="0" i="0" u="none" strike="noStrike">
                          <a:solidFill>
                            <a:srgbClr val="000000"/>
                          </a:solidFill>
                          <a:effectLst/>
                          <a:latin typeface="Calibri"/>
                        </a:rPr>
                        <a:t>4.46E-05</a:t>
                      </a:r>
                    </a:p>
                  </a:txBody>
                  <a:tcPr marL="9525" marR="9525" marT="9525" marB="0" anchor="b"/>
                </a:tc>
                <a:tc>
                  <a:txBody>
                    <a:bodyPr/>
                    <a:lstStyle/>
                    <a:p>
                      <a:pPr algn="r" fontAlgn="b"/>
                      <a:r>
                        <a:rPr lang="en-US" sz="1400" b="0" i="0" u="none" strike="noStrike">
                          <a:solidFill>
                            <a:srgbClr val="000000"/>
                          </a:solidFill>
                          <a:effectLst/>
                          <a:latin typeface="Calibri"/>
                        </a:rPr>
                        <a:t>22</a:t>
                      </a:r>
                    </a:p>
                  </a:txBody>
                  <a:tcPr marL="9525" marR="9525" marT="9525" marB="0" anchor="b"/>
                </a:tc>
                <a:tc>
                  <a:txBody>
                    <a:bodyPr/>
                    <a:lstStyle/>
                    <a:p>
                      <a:pPr algn="r" fontAlgn="b"/>
                      <a:r>
                        <a:rPr lang="en-US" sz="1400" b="0" i="0" u="none" strike="noStrike">
                          <a:solidFill>
                            <a:srgbClr val="000000"/>
                          </a:solidFill>
                          <a:effectLst/>
                          <a:latin typeface="Calibri"/>
                        </a:rPr>
                        <a:t>2</a:t>
                      </a:r>
                    </a:p>
                  </a:txBody>
                  <a:tcPr marL="9525" marR="9525" marT="9525" marB="0" anchor="b"/>
                </a:tc>
                <a:tc>
                  <a:txBody>
                    <a:bodyPr/>
                    <a:lstStyle/>
                    <a:p>
                      <a:pPr algn="r" fontAlgn="b"/>
                      <a:r>
                        <a:rPr lang="en-US" sz="1400" b="0" i="0" u="none" strike="noStrike" dirty="0">
                          <a:solidFill>
                            <a:srgbClr val="000000"/>
                          </a:solidFill>
                          <a:effectLst/>
                          <a:latin typeface="Calibri"/>
                        </a:rPr>
                        <a:t>11460</a:t>
                      </a:r>
                    </a:p>
                  </a:txBody>
                  <a:tcPr marL="9525" marR="9525" marT="9525" marB="0" anchor="b"/>
                </a:tc>
              </a:tr>
              <a:tr h="219954">
                <a:tc>
                  <a:txBody>
                    <a:bodyPr/>
                    <a:lstStyle/>
                    <a:p>
                      <a:pPr algn="l" fontAlgn="b"/>
                      <a:r>
                        <a:rPr lang="en-US" sz="1400" b="0" i="0" u="none" strike="noStrike">
                          <a:solidFill>
                            <a:srgbClr val="000000"/>
                          </a:solidFill>
                          <a:effectLst/>
                          <a:latin typeface="Calibri"/>
                        </a:rPr>
                        <a:t>8569:15832</a:t>
                      </a:r>
                    </a:p>
                  </a:txBody>
                  <a:tcPr marL="9525" marR="9525" marT="9525" marB="0" anchor="b"/>
                </a:tc>
                <a:tc>
                  <a:txBody>
                    <a:bodyPr/>
                    <a:lstStyle/>
                    <a:p>
                      <a:pPr algn="r" fontAlgn="b"/>
                      <a:r>
                        <a:rPr lang="en-US" sz="1400" b="0" i="0" u="none" strike="noStrike">
                          <a:solidFill>
                            <a:srgbClr val="000000"/>
                          </a:solidFill>
                          <a:effectLst/>
                          <a:latin typeface="Calibri"/>
                        </a:rPr>
                        <a:t>0.000161316</a:t>
                      </a:r>
                    </a:p>
                  </a:txBody>
                  <a:tcPr marL="9525" marR="9525" marT="9525" marB="0" anchor="b"/>
                </a:tc>
                <a:tc>
                  <a:txBody>
                    <a:bodyPr/>
                    <a:lstStyle/>
                    <a:p>
                      <a:pPr algn="r" fontAlgn="b"/>
                      <a:r>
                        <a:rPr lang="en-US" sz="1400" b="0" i="0" u="none" strike="noStrike">
                          <a:solidFill>
                            <a:srgbClr val="000000"/>
                          </a:solidFill>
                          <a:effectLst/>
                          <a:latin typeface="Calibri"/>
                        </a:rPr>
                        <a:t>6</a:t>
                      </a:r>
                    </a:p>
                  </a:txBody>
                  <a:tcPr marL="9525" marR="9525" marT="9525" marB="0" anchor="b"/>
                </a:tc>
                <a:tc>
                  <a:txBody>
                    <a:bodyPr/>
                    <a:lstStyle/>
                    <a:p>
                      <a:pPr algn="r" fontAlgn="b"/>
                      <a:r>
                        <a:rPr lang="en-US" sz="1400" b="0" i="0" u="none" strike="noStrike">
                          <a:solidFill>
                            <a:srgbClr val="000000"/>
                          </a:solidFill>
                          <a:effectLst/>
                          <a:latin typeface="Calibri"/>
                        </a:rPr>
                        <a:t>28</a:t>
                      </a:r>
                    </a:p>
                  </a:txBody>
                  <a:tcPr marL="9525" marR="9525" marT="9525" marB="0" anchor="b"/>
                </a:tc>
                <a:tc>
                  <a:txBody>
                    <a:bodyPr/>
                    <a:lstStyle/>
                    <a:p>
                      <a:pPr algn="r" fontAlgn="b"/>
                      <a:r>
                        <a:rPr lang="en-US" sz="1400" b="0" i="0" u="none" strike="noStrike" dirty="0">
                          <a:solidFill>
                            <a:srgbClr val="000000"/>
                          </a:solidFill>
                          <a:effectLst/>
                          <a:latin typeface="Calibri"/>
                        </a:rPr>
                        <a:t>7264</a:t>
                      </a:r>
                    </a:p>
                  </a:txBody>
                  <a:tcPr marL="9525" marR="9525" marT="9525" marB="0" anchor="b"/>
                </a:tc>
              </a:tr>
              <a:tr h="219954">
                <a:tc>
                  <a:txBody>
                    <a:bodyPr/>
                    <a:lstStyle/>
                    <a:p>
                      <a:pPr algn="l" fontAlgn="b"/>
                      <a:r>
                        <a:rPr lang="en-US" sz="1400" b="0" i="0" u="none" strike="noStrike">
                          <a:solidFill>
                            <a:srgbClr val="000000"/>
                          </a:solidFill>
                          <a:effectLst/>
                          <a:latin typeface="Calibri"/>
                        </a:rPr>
                        <a:t>6531:13830</a:t>
                      </a:r>
                    </a:p>
                  </a:txBody>
                  <a:tcPr marL="9525" marR="9525" marT="9525" marB="0" anchor="b"/>
                </a:tc>
                <a:tc>
                  <a:txBody>
                    <a:bodyPr/>
                    <a:lstStyle/>
                    <a:p>
                      <a:pPr algn="r" fontAlgn="b"/>
                      <a:r>
                        <a:rPr lang="en-US" sz="1400" b="0" i="0" u="none" strike="noStrike">
                          <a:solidFill>
                            <a:srgbClr val="000000"/>
                          </a:solidFill>
                          <a:effectLst/>
                          <a:latin typeface="Calibri"/>
                        </a:rPr>
                        <a:t>0.000162132</a:t>
                      </a:r>
                    </a:p>
                  </a:txBody>
                  <a:tcPr marL="9525" marR="9525" marT="9525" marB="0" anchor="b"/>
                </a:tc>
                <a:tc>
                  <a:txBody>
                    <a:bodyPr/>
                    <a:lstStyle/>
                    <a:p>
                      <a:pPr algn="r" fontAlgn="b"/>
                      <a:r>
                        <a:rPr lang="en-US" sz="1400" b="0" i="0" u="none" strike="noStrike">
                          <a:solidFill>
                            <a:srgbClr val="000000"/>
                          </a:solidFill>
                          <a:effectLst/>
                          <a:latin typeface="Calibri"/>
                        </a:rPr>
                        <a:t>5</a:t>
                      </a:r>
                    </a:p>
                  </a:txBody>
                  <a:tcPr marL="9525" marR="9525" marT="9525" marB="0" anchor="b"/>
                </a:tc>
                <a:tc>
                  <a:txBody>
                    <a:bodyPr/>
                    <a:lstStyle/>
                    <a:p>
                      <a:pPr algn="r" fontAlgn="b"/>
                      <a:r>
                        <a:rPr lang="en-US" sz="1400" b="0" i="0" u="none" strike="noStrike">
                          <a:solidFill>
                            <a:srgbClr val="000000"/>
                          </a:solidFill>
                          <a:effectLst/>
                          <a:latin typeface="Calibri"/>
                        </a:rPr>
                        <a:t>26</a:t>
                      </a:r>
                    </a:p>
                  </a:txBody>
                  <a:tcPr marL="9525" marR="9525" marT="9525" marB="0" anchor="b"/>
                </a:tc>
                <a:tc>
                  <a:txBody>
                    <a:bodyPr/>
                    <a:lstStyle/>
                    <a:p>
                      <a:pPr algn="r" fontAlgn="b"/>
                      <a:r>
                        <a:rPr lang="en-US" sz="1400" b="0" i="0" u="none" strike="noStrike">
                          <a:solidFill>
                            <a:srgbClr val="000000"/>
                          </a:solidFill>
                          <a:effectLst/>
                          <a:latin typeface="Calibri"/>
                        </a:rPr>
                        <a:t>7300</a:t>
                      </a:r>
                    </a:p>
                  </a:txBody>
                  <a:tcPr marL="9525" marR="9525" marT="9525" marB="0" anchor="b"/>
                </a:tc>
              </a:tr>
              <a:tr h="219954">
                <a:tc>
                  <a:txBody>
                    <a:bodyPr/>
                    <a:lstStyle/>
                    <a:p>
                      <a:pPr algn="l" fontAlgn="b"/>
                      <a:r>
                        <a:rPr lang="en-US" sz="1400" b="0" i="0" u="none" strike="noStrike">
                          <a:solidFill>
                            <a:srgbClr val="000000"/>
                          </a:solidFill>
                          <a:effectLst/>
                          <a:latin typeface="Calibri"/>
                        </a:rPr>
                        <a:t>9103:15820</a:t>
                      </a:r>
                    </a:p>
                  </a:txBody>
                  <a:tcPr marL="9525" marR="9525" marT="9525" marB="0" anchor="b"/>
                </a:tc>
                <a:tc>
                  <a:txBody>
                    <a:bodyPr/>
                    <a:lstStyle/>
                    <a:p>
                      <a:pPr algn="r" fontAlgn="b"/>
                      <a:r>
                        <a:rPr lang="en-US" sz="1400" b="0" i="0" u="none" strike="noStrike">
                          <a:solidFill>
                            <a:srgbClr val="000000"/>
                          </a:solidFill>
                          <a:effectLst/>
                          <a:latin typeface="Calibri"/>
                        </a:rPr>
                        <a:t>0.000204761</a:t>
                      </a:r>
                    </a:p>
                  </a:txBody>
                  <a:tcPr marL="9525" marR="9525" marT="9525" marB="0" anchor="b"/>
                </a:tc>
                <a:tc>
                  <a:txBody>
                    <a:bodyPr/>
                    <a:lstStyle/>
                    <a:p>
                      <a:pPr algn="r" fontAlgn="b"/>
                      <a:r>
                        <a:rPr lang="en-US" sz="1400" b="0" i="0" u="none" strike="noStrike">
                          <a:solidFill>
                            <a:srgbClr val="000000"/>
                          </a:solidFill>
                          <a:effectLst/>
                          <a:latin typeface="Calibri"/>
                        </a:rPr>
                        <a:t>16</a:t>
                      </a:r>
                    </a:p>
                  </a:txBody>
                  <a:tcPr marL="9525" marR="9525" marT="9525" marB="0" anchor="b"/>
                </a:tc>
                <a:tc>
                  <a:txBody>
                    <a:bodyPr/>
                    <a:lstStyle/>
                    <a:p>
                      <a:pPr algn="r" fontAlgn="b"/>
                      <a:r>
                        <a:rPr lang="en-US" sz="1400" b="0" i="0" u="none" strike="noStrike">
                          <a:solidFill>
                            <a:srgbClr val="000000"/>
                          </a:solidFill>
                          <a:effectLst/>
                          <a:latin typeface="Calibri"/>
                        </a:rPr>
                        <a:t>45</a:t>
                      </a:r>
                    </a:p>
                  </a:txBody>
                  <a:tcPr marL="9525" marR="9525" marT="9525" marB="0" anchor="b"/>
                </a:tc>
                <a:tc>
                  <a:txBody>
                    <a:bodyPr/>
                    <a:lstStyle/>
                    <a:p>
                      <a:pPr algn="r" fontAlgn="b"/>
                      <a:r>
                        <a:rPr lang="en-US" sz="1400" b="0" i="0" u="none" strike="noStrike">
                          <a:solidFill>
                            <a:srgbClr val="000000"/>
                          </a:solidFill>
                          <a:effectLst/>
                          <a:latin typeface="Calibri"/>
                        </a:rPr>
                        <a:t>6718</a:t>
                      </a:r>
                    </a:p>
                  </a:txBody>
                  <a:tcPr marL="9525" marR="9525" marT="9525" marB="0" anchor="b"/>
                </a:tc>
              </a:tr>
              <a:tr h="219954">
                <a:tc>
                  <a:txBody>
                    <a:bodyPr/>
                    <a:lstStyle/>
                    <a:p>
                      <a:pPr algn="l" fontAlgn="b"/>
                      <a:r>
                        <a:rPr lang="en-US" sz="1400" b="0" i="0" u="none" strike="noStrike">
                          <a:solidFill>
                            <a:srgbClr val="000000"/>
                          </a:solidFill>
                          <a:effectLst/>
                          <a:latin typeface="Calibri"/>
                        </a:rPr>
                        <a:t>299:16178</a:t>
                      </a:r>
                    </a:p>
                  </a:txBody>
                  <a:tcPr marL="9525" marR="9525" marT="9525" marB="0" anchor="b"/>
                </a:tc>
                <a:tc>
                  <a:txBody>
                    <a:bodyPr/>
                    <a:lstStyle/>
                    <a:p>
                      <a:pPr algn="r" fontAlgn="b"/>
                      <a:r>
                        <a:rPr lang="en-US" sz="1400" b="0" i="0" u="none" strike="noStrike">
                          <a:solidFill>
                            <a:srgbClr val="000000"/>
                          </a:solidFill>
                          <a:effectLst/>
                          <a:latin typeface="Calibri"/>
                        </a:rPr>
                        <a:t>0.000208297</a:t>
                      </a:r>
                    </a:p>
                  </a:txBody>
                  <a:tcPr marL="9525" marR="9525" marT="9525" marB="0" anchor="b"/>
                </a:tc>
                <a:tc>
                  <a:txBody>
                    <a:bodyPr/>
                    <a:lstStyle/>
                    <a:p>
                      <a:pPr algn="r" fontAlgn="b"/>
                      <a:r>
                        <a:rPr lang="en-US" sz="1400" b="0" i="0" u="none" strike="noStrike">
                          <a:solidFill>
                            <a:srgbClr val="000000"/>
                          </a:solidFill>
                          <a:effectLst/>
                          <a:latin typeface="Calibri"/>
                        </a:rPr>
                        <a:t>40</a:t>
                      </a:r>
                    </a:p>
                  </a:txBody>
                  <a:tcPr marL="9525" marR="9525" marT="9525" marB="0" anchor="b"/>
                </a:tc>
                <a:tc>
                  <a:txBody>
                    <a:bodyPr/>
                    <a:lstStyle/>
                    <a:p>
                      <a:pPr algn="r" fontAlgn="b"/>
                      <a:r>
                        <a:rPr lang="en-US" sz="1400" b="0" i="0" u="none" strike="noStrike">
                          <a:solidFill>
                            <a:srgbClr val="000000"/>
                          </a:solidFill>
                          <a:effectLst/>
                          <a:latin typeface="Calibri"/>
                        </a:rPr>
                        <a:t>13</a:t>
                      </a:r>
                    </a:p>
                  </a:txBody>
                  <a:tcPr marL="9525" marR="9525" marT="9525" marB="0" anchor="b"/>
                </a:tc>
                <a:tc>
                  <a:txBody>
                    <a:bodyPr/>
                    <a:lstStyle/>
                    <a:p>
                      <a:pPr algn="r" fontAlgn="b"/>
                      <a:r>
                        <a:rPr lang="en-US" sz="1400" b="0" i="0" u="none" strike="noStrike" dirty="0">
                          <a:solidFill>
                            <a:srgbClr val="000000"/>
                          </a:solidFill>
                          <a:effectLst/>
                          <a:latin typeface="Calibri"/>
                        </a:rPr>
                        <a:t>15880</a:t>
                      </a:r>
                    </a:p>
                  </a:txBody>
                  <a:tcPr marL="9525" marR="9525" marT="9525" marB="0" anchor="b"/>
                </a:tc>
              </a:tr>
              <a:tr h="219954">
                <a:tc>
                  <a:txBody>
                    <a:bodyPr/>
                    <a:lstStyle/>
                    <a:p>
                      <a:pPr algn="l" fontAlgn="b"/>
                      <a:r>
                        <a:rPr lang="en-US" sz="1400" b="0" i="0" u="none" strike="noStrike">
                          <a:solidFill>
                            <a:srgbClr val="000000"/>
                          </a:solidFill>
                          <a:effectLst/>
                          <a:latin typeface="Calibri"/>
                        </a:rPr>
                        <a:t>229:16156</a:t>
                      </a:r>
                    </a:p>
                  </a:txBody>
                  <a:tcPr marL="9525" marR="9525" marT="9525" marB="0" anchor="b"/>
                </a:tc>
                <a:tc>
                  <a:txBody>
                    <a:bodyPr/>
                    <a:lstStyle/>
                    <a:p>
                      <a:pPr algn="r" fontAlgn="b"/>
                      <a:r>
                        <a:rPr lang="en-US" sz="1400" b="0" i="0" u="none" strike="noStrike">
                          <a:solidFill>
                            <a:srgbClr val="000000"/>
                          </a:solidFill>
                          <a:effectLst/>
                          <a:latin typeface="Calibri"/>
                        </a:rPr>
                        <a:t>0.000295043</a:t>
                      </a:r>
                    </a:p>
                  </a:txBody>
                  <a:tcPr marL="9525" marR="9525" marT="9525" marB="0" anchor="b"/>
                </a:tc>
                <a:tc>
                  <a:txBody>
                    <a:bodyPr/>
                    <a:lstStyle/>
                    <a:p>
                      <a:pPr algn="r" fontAlgn="b"/>
                      <a:r>
                        <a:rPr lang="en-US" sz="1400" b="0" i="0" u="none" strike="noStrike">
                          <a:solidFill>
                            <a:srgbClr val="000000"/>
                          </a:solidFill>
                          <a:effectLst/>
                          <a:latin typeface="Calibri"/>
                        </a:rPr>
                        <a:t>152</a:t>
                      </a:r>
                    </a:p>
                  </a:txBody>
                  <a:tcPr marL="9525" marR="9525" marT="9525" marB="0" anchor="b"/>
                </a:tc>
                <a:tc>
                  <a:txBody>
                    <a:bodyPr/>
                    <a:lstStyle/>
                    <a:p>
                      <a:pPr algn="r" fontAlgn="b"/>
                      <a:r>
                        <a:rPr lang="en-US" sz="1400" b="0" i="0" u="none" strike="noStrike">
                          <a:solidFill>
                            <a:srgbClr val="000000"/>
                          </a:solidFill>
                          <a:effectLst/>
                          <a:latin typeface="Calibri"/>
                        </a:rPr>
                        <a:t>222</a:t>
                      </a:r>
                    </a:p>
                  </a:txBody>
                  <a:tcPr marL="9525" marR="9525" marT="9525" marB="0" anchor="b"/>
                </a:tc>
                <a:tc>
                  <a:txBody>
                    <a:bodyPr/>
                    <a:lstStyle/>
                    <a:p>
                      <a:pPr algn="r" fontAlgn="b"/>
                      <a:r>
                        <a:rPr lang="en-US" sz="1400" b="0" i="0" u="none" strike="noStrike">
                          <a:solidFill>
                            <a:srgbClr val="000000"/>
                          </a:solidFill>
                          <a:effectLst/>
                          <a:latin typeface="Calibri"/>
                        </a:rPr>
                        <a:t>15928</a:t>
                      </a:r>
                    </a:p>
                  </a:txBody>
                  <a:tcPr marL="9525" marR="9525" marT="9525" marB="0" anchor="b"/>
                </a:tc>
              </a:tr>
              <a:tr h="219954">
                <a:tc>
                  <a:txBody>
                    <a:bodyPr/>
                    <a:lstStyle/>
                    <a:p>
                      <a:pPr algn="l" fontAlgn="b"/>
                      <a:r>
                        <a:rPr lang="en-US" sz="1400" b="0" i="0" u="none" strike="noStrike">
                          <a:solidFill>
                            <a:srgbClr val="000000"/>
                          </a:solidFill>
                          <a:effectLst/>
                          <a:latin typeface="Calibri"/>
                        </a:rPr>
                        <a:t>11713:15700</a:t>
                      </a:r>
                    </a:p>
                  </a:txBody>
                  <a:tcPr marL="9525" marR="9525" marT="9525" marB="0" anchor="b"/>
                </a:tc>
                <a:tc>
                  <a:txBody>
                    <a:bodyPr/>
                    <a:lstStyle/>
                    <a:p>
                      <a:pPr algn="r" fontAlgn="b"/>
                      <a:r>
                        <a:rPr lang="en-US" sz="1400" b="0" i="0" u="none" strike="noStrike">
                          <a:solidFill>
                            <a:srgbClr val="000000"/>
                          </a:solidFill>
                          <a:effectLst/>
                          <a:latin typeface="Calibri"/>
                        </a:rPr>
                        <a:t>0.000346619</a:t>
                      </a:r>
                    </a:p>
                  </a:txBody>
                  <a:tcPr marL="9525" marR="9525" marT="9525" marB="0" anchor="b"/>
                </a:tc>
                <a:tc>
                  <a:txBody>
                    <a:bodyPr/>
                    <a:lstStyle/>
                    <a:p>
                      <a:pPr algn="r" fontAlgn="b"/>
                      <a:r>
                        <a:rPr lang="en-US" sz="1400" b="0" i="0" u="none" strike="noStrike">
                          <a:solidFill>
                            <a:srgbClr val="000000"/>
                          </a:solidFill>
                          <a:effectLst/>
                          <a:latin typeface="Calibri"/>
                        </a:rPr>
                        <a:t>2</a:t>
                      </a:r>
                    </a:p>
                  </a:txBody>
                  <a:tcPr marL="9525" marR="9525" marT="9525" marB="0" anchor="b"/>
                </a:tc>
                <a:tc>
                  <a:txBody>
                    <a:bodyPr/>
                    <a:lstStyle/>
                    <a:p>
                      <a:pPr algn="r" fontAlgn="b"/>
                      <a:r>
                        <a:rPr lang="en-US" sz="1400" b="0" i="0" u="none" strike="noStrike">
                          <a:solidFill>
                            <a:srgbClr val="000000"/>
                          </a:solidFill>
                          <a:effectLst/>
                          <a:latin typeface="Calibri"/>
                        </a:rPr>
                        <a:t>18</a:t>
                      </a:r>
                    </a:p>
                  </a:txBody>
                  <a:tcPr marL="9525" marR="9525" marT="9525" marB="0" anchor="b"/>
                </a:tc>
                <a:tc>
                  <a:txBody>
                    <a:bodyPr/>
                    <a:lstStyle/>
                    <a:p>
                      <a:pPr algn="r" fontAlgn="b"/>
                      <a:r>
                        <a:rPr lang="en-US" sz="1400" b="0" i="0" u="none" strike="noStrike" dirty="0">
                          <a:solidFill>
                            <a:srgbClr val="000000"/>
                          </a:solidFill>
                          <a:effectLst/>
                          <a:latin typeface="Calibri"/>
                        </a:rPr>
                        <a:t>3988</a:t>
                      </a:r>
                    </a:p>
                  </a:txBody>
                  <a:tcPr marL="9525" marR="9525" marT="9525" marB="0" anchor="b"/>
                </a:tc>
              </a:tr>
              <a:tr h="219954">
                <a:tc>
                  <a:txBody>
                    <a:bodyPr/>
                    <a:lstStyle/>
                    <a:p>
                      <a:pPr algn="l" fontAlgn="b"/>
                      <a:r>
                        <a:rPr lang="en-US" sz="1400" b="0" i="0" u="none" strike="noStrike">
                          <a:solidFill>
                            <a:srgbClr val="000000"/>
                          </a:solidFill>
                          <a:effectLst/>
                          <a:latin typeface="Calibri"/>
                        </a:rPr>
                        <a:t>12206:16327</a:t>
                      </a:r>
                    </a:p>
                  </a:txBody>
                  <a:tcPr marL="9525" marR="9525" marT="9525" marB="0" anchor="b"/>
                </a:tc>
                <a:tc>
                  <a:txBody>
                    <a:bodyPr/>
                    <a:lstStyle/>
                    <a:p>
                      <a:pPr algn="r" fontAlgn="b"/>
                      <a:r>
                        <a:rPr lang="en-US" sz="1400" b="0" i="0" u="none" strike="noStrike">
                          <a:solidFill>
                            <a:srgbClr val="000000"/>
                          </a:solidFill>
                          <a:effectLst/>
                          <a:latin typeface="Calibri"/>
                        </a:rPr>
                        <a:t>0.000358523</a:t>
                      </a:r>
                    </a:p>
                  </a:txBody>
                  <a:tcPr marL="9525" marR="9525" marT="9525" marB="0" anchor="b"/>
                </a:tc>
                <a:tc>
                  <a:txBody>
                    <a:bodyPr/>
                    <a:lstStyle/>
                    <a:p>
                      <a:pPr algn="r" fontAlgn="b"/>
                      <a:r>
                        <a:rPr lang="en-US" sz="1400" b="0" i="0" u="none" strike="noStrike">
                          <a:solidFill>
                            <a:srgbClr val="000000"/>
                          </a:solidFill>
                          <a:effectLst/>
                          <a:latin typeface="Calibri"/>
                        </a:rPr>
                        <a:t>8</a:t>
                      </a:r>
                    </a:p>
                  </a:txBody>
                  <a:tcPr marL="9525" marR="9525" marT="9525" marB="0" anchor="b"/>
                </a:tc>
                <a:tc>
                  <a:txBody>
                    <a:bodyPr/>
                    <a:lstStyle/>
                    <a:p>
                      <a:pPr algn="r" fontAlgn="b"/>
                      <a:r>
                        <a:rPr lang="en-US" sz="1400" b="0" i="0" u="none" strike="noStrike">
                          <a:solidFill>
                            <a:srgbClr val="000000"/>
                          </a:solidFill>
                          <a:effectLst/>
                          <a:latin typeface="Calibri"/>
                        </a:rPr>
                        <a:t>30</a:t>
                      </a:r>
                    </a:p>
                  </a:txBody>
                  <a:tcPr marL="9525" marR="9525" marT="9525" marB="0" anchor="b"/>
                </a:tc>
                <a:tc>
                  <a:txBody>
                    <a:bodyPr/>
                    <a:lstStyle/>
                    <a:p>
                      <a:pPr algn="r" fontAlgn="b"/>
                      <a:r>
                        <a:rPr lang="en-US" sz="1400" b="0" i="0" u="none" strike="noStrike" dirty="0">
                          <a:solidFill>
                            <a:srgbClr val="000000"/>
                          </a:solidFill>
                          <a:effectLst/>
                          <a:latin typeface="Calibri"/>
                        </a:rPr>
                        <a:t>4122</a:t>
                      </a:r>
                    </a:p>
                  </a:txBody>
                  <a:tcPr marL="9525" marR="9525" marT="9525" marB="0" anchor="b"/>
                </a:tc>
              </a:tr>
              <a:tr h="219954">
                <a:tc>
                  <a:txBody>
                    <a:bodyPr/>
                    <a:lstStyle/>
                    <a:p>
                      <a:pPr algn="l" fontAlgn="b"/>
                      <a:r>
                        <a:rPr lang="en-US" sz="1400" b="0" i="0" u="none" strike="noStrike">
                          <a:solidFill>
                            <a:srgbClr val="000000"/>
                          </a:solidFill>
                          <a:effectLst/>
                          <a:latin typeface="Calibri"/>
                        </a:rPr>
                        <a:t>1160:1230</a:t>
                      </a:r>
                    </a:p>
                  </a:txBody>
                  <a:tcPr marL="9525" marR="9525" marT="9525" marB="0" anchor="b"/>
                </a:tc>
                <a:tc>
                  <a:txBody>
                    <a:bodyPr/>
                    <a:lstStyle/>
                    <a:p>
                      <a:pPr algn="r" fontAlgn="b"/>
                      <a:r>
                        <a:rPr lang="en-US" sz="1400" b="0" i="0" u="none" strike="noStrike">
                          <a:solidFill>
                            <a:srgbClr val="000000"/>
                          </a:solidFill>
                          <a:effectLst/>
                          <a:latin typeface="Calibri"/>
                        </a:rPr>
                        <a:t>0.000364507</a:t>
                      </a:r>
                    </a:p>
                  </a:txBody>
                  <a:tcPr marL="9525" marR="9525" marT="9525" marB="0" anchor="b"/>
                </a:tc>
                <a:tc>
                  <a:txBody>
                    <a:bodyPr/>
                    <a:lstStyle/>
                    <a:p>
                      <a:pPr algn="r" fontAlgn="b"/>
                      <a:r>
                        <a:rPr lang="en-US" sz="1400" b="0" i="0" u="none" strike="noStrike">
                          <a:solidFill>
                            <a:srgbClr val="000000"/>
                          </a:solidFill>
                          <a:effectLst/>
                          <a:latin typeface="Calibri"/>
                        </a:rPr>
                        <a:t>69</a:t>
                      </a:r>
                    </a:p>
                  </a:txBody>
                  <a:tcPr marL="9525" marR="9525" marT="9525" marB="0" anchor="b"/>
                </a:tc>
                <a:tc>
                  <a:txBody>
                    <a:bodyPr/>
                    <a:lstStyle/>
                    <a:p>
                      <a:pPr algn="r" fontAlgn="b"/>
                      <a:r>
                        <a:rPr lang="en-US" sz="1400" b="0" i="0" u="none" strike="noStrike">
                          <a:solidFill>
                            <a:srgbClr val="000000"/>
                          </a:solidFill>
                          <a:effectLst/>
                          <a:latin typeface="Calibri"/>
                        </a:rPr>
                        <a:t>33</a:t>
                      </a:r>
                    </a:p>
                  </a:txBody>
                  <a:tcPr marL="9525" marR="9525" marT="9525" marB="0" anchor="b"/>
                </a:tc>
                <a:tc>
                  <a:txBody>
                    <a:bodyPr/>
                    <a:lstStyle/>
                    <a:p>
                      <a:pPr algn="r" fontAlgn="b"/>
                      <a:r>
                        <a:rPr lang="en-US" sz="1400" b="0" i="0" u="none" strike="noStrike" dirty="0">
                          <a:solidFill>
                            <a:srgbClr val="000000"/>
                          </a:solidFill>
                          <a:effectLst/>
                          <a:latin typeface="Calibri"/>
                        </a:rPr>
                        <a:t>71</a:t>
                      </a:r>
                    </a:p>
                  </a:txBody>
                  <a:tcPr marL="9525" marR="9525" marT="9525" marB="0" anchor="b"/>
                </a:tc>
              </a:tr>
              <a:tr h="219954">
                <a:tc>
                  <a:txBody>
                    <a:bodyPr/>
                    <a:lstStyle/>
                    <a:p>
                      <a:pPr algn="l" fontAlgn="b"/>
                      <a:r>
                        <a:rPr lang="en-US" sz="1400" b="0" i="0" u="none" strike="noStrike">
                          <a:solidFill>
                            <a:srgbClr val="000000"/>
                          </a:solidFill>
                          <a:effectLst/>
                          <a:latin typeface="Calibri"/>
                        </a:rPr>
                        <a:t>958:15537</a:t>
                      </a:r>
                    </a:p>
                  </a:txBody>
                  <a:tcPr marL="9525" marR="9525" marT="9525" marB="0" anchor="b"/>
                </a:tc>
                <a:tc>
                  <a:txBody>
                    <a:bodyPr/>
                    <a:lstStyle/>
                    <a:p>
                      <a:pPr algn="r" fontAlgn="b"/>
                      <a:r>
                        <a:rPr lang="en-US" sz="1400" b="0" i="0" u="none" strike="noStrike">
                          <a:solidFill>
                            <a:srgbClr val="000000"/>
                          </a:solidFill>
                          <a:effectLst/>
                          <a:latin typeface="Calibri"/>
                        </a:rPr>
                        <a:t>0.000365966</a:t>
                      </a:r>
                    </a:p>
                  </a:txBody>
                  <a:tcPr marL="9525" marR="9525" marT="9525" marB="0" anchor="b"/>
                </a:tc>
                <a:tc>
                  <a:txBody>
                    <a:bodyPr/>
                    <a:lstStyle/>
                    <a:p>
                      <a:pPr algn="r" fontAlgn="b"/>
                      <a:r>
                        <a:rPr lang="en-US" sz="1400" b="0" i="0" u="none" strike="noStrike">
                          <a:solidFill>
                            <a:srgbClr val="000000"/>
                          </a:solidFill>
                          <a:effectLst/>
                          <a:latin typeface="Calibri"/>
                        </a:rPr>
                        <a:t>83</a:t>
                      </a:r>
                    </a:p>
                  </a:txBody>
                  <a:tcPr marL="9525" marR="9525" marT="9525" marB="0" anchor="b"/>
                </a:tc>
                <a:tc>
                  <a:txBody>
                    <a:bodyPr/>
                    <a:lstStyle/>
                    <a:p>
                      <a:pPr algn="r" fontAlgn="b"/>
                      <a:r>
                        <a:rPr lang="en-US" sz="1400" b="0" i="0" u="none" strike="noStrike">
                          <a:solidFill>
                            <a:srgbClr val="000000"/>
                          </a:solidFill>
                          <a:effectLst/>
                          <a:latin typeface="Calibri"/>
                        </a:rPr>
                        <a:t>43</a:t>
                      </a:r>
                    </a:p>
                  </a:txBody>
                  <a:tcPr marL="9525" marR="9525" marT="9525" marB="0" anchor="b"/>
                </a:tc>
                <a:tc>
                  <a:txBody>
                    <a:bodyPr/>
                    <a:lstStyle/>
                    <a:p>
                      <a:pPr algn="r" fontAlgn="b"/>
                      <a:r>
                        <a:rPr lang="en-US" sz="1400" b="0" i="0" u="none" strike="noStrike" dirty="0">
                          <a:solidFill>
                            <a:srgbClr val="000000"/>
                          </a:solidFill>
                          <a:effectLst/>
                          <a:latin typeface="Calibri"/>
                        </a:rPr>
                        <a:t>14580</a:t>
                      </a:r>
                    </a:p>
                  </a:txBody>
                  <a:tcPr marL="9525" marR="9525" marT="9525" marB="0" anchor="b"/>
                </a:tc>
              </a:tr>
              <a:tr h="219954">
                <a:tc>
                  <a:txBody>
                    <a:bodyPr/>
                    <a:lstStyle/>
                    <a:p>
                      <a:pPr algn="l" fontAlgn="b"/>
                      <a:r>
                        <a:rPr lang="en-US" sz="1400" b="0" i="0" u="none" strike="noStrike">
                          <a:solidFill>
                            <a:srgbClr val="000000"/>
                          </a:solidFill>
                          <a:effectLst/>
                          <a:latin typeface="Calibri"/>
                        </a:rPr>
                        <a:t>3798:15409</a:t>
                      </a:r>
                    </a:p>
                  </a:txBody>
                  <a:tcPr marL="9525" marR="9525" marT="9525" marB="0" anchor="b"/>
                </a:tc>
                <a:tc>
                  <a:txBody>
                    <a:bodyPr/>
                    <a:lstStyle/>
                    <a:p>
                      <a:pPr algn="r" fontAlgn="b"/>
                      <a:r>
                        <a:rPr lang="en-US" sz="1400" b="0" i="0" u="none" strike="noStrike">
                          <a:solidFill>
                            <a:srgbClr val="000000"/>
                          </a:solidFill>
                          <a:effectLst/>
                          <a:latin typeface="Calibri"/>
                        </a:rPr>
                        <a:t>0.000406952</a:t>
                      </a:r>
                    </a:p>
                  </a:txBody>
                  <a:tcPr marL="9525" marR="9525" marT="9525" marB="0" anchor="b"/>
                </a:tc>
                <a:tc>
                  <a:txBody>
                    <a:bodyPr/>
                    <a:lstStyle/>
                    <a:p>
                      <a:pPr algn="r" fontAlgn="b"/>
                      <a:r>
                        <a:rPr lang="en-US" sz="1400" b="0" i="0" u="none" strike="noStrike">
                          <a:solidFill>
                            <a:srgbClr val="000000"/>
                          </a:solidFill>
                          <a:effectLst/>
                          <a:latin typeface="Calibri"/>
                        </a:rPr>
                        <a:t>26</a:t>
                      </a:r>
                    </a:p>
                  </a:txBody>
                  <a:tcPr marL="9525" marR="9525" marT="9525" marB="0" anchor="b"/>
                </a:tc>
                <a:tc>
                  <a:txBody>
                    <a:bodyPr/>
                    <a:lstStyle/>
                    <a:p>
                      <a:pPr algn="r" fontAlgn="b"/>
                      <a:r>
                        <a:rPr lang="en-US" sz="1400" b="0" i="0" u="none" strike="noStrike">
                          <a:solidFill>
                            <a:srgbClr val="000000"/>
                          </a:solidFill>
                          <a:effectLst/>
                          <a:latin typeface="Calibri"/>
                        </a:rPr>
                        <a:t>6</a:t>
                      </a:r>
                    </a:p>
                  </a:txBody>
                  <a:tcPr marL="9525" marR="9525" marT="9525" marB="0" anchor="b"/>
                </a:tc>
                <a:tc>
                  <a:txBody>
                    <a:bodyPr/>
                    <a:lstStyle/>
                    <a:p>
                      <a:pPr algn="r" fontAlgn="b"/>
                      <a:r>
                        <a:rPr lang="en-US" sz="1400" b="0" i="0" u="none" strike="noStrike" dirty="0">
                          <a:solidFill>
                            <a:srgbClr val="000000"/>
                          </a:solidFill>
                          <a:effectLst/>
                          <a:latin typeface="Calibri"/>
                        </a:rPr>
                        <a:t>11612</a:t>
                      </a:r>
                    </a:p>
                  </a:txBody>
                  <a:tcPr marL="9525" marR="9525" marT="9525" marB="0" anchor="b"/>
                </a:tc>
              </a:tr>
              <a:tr h="219954">
                <a:tc>
                  <a:txBody>
                    <a:bodyPr/>
                    <a:lstStyle/>
                    <a:p>
                      <a:pPr algn="l" fontAlgn="b"/>
                      <a:r>
                        <a:rPr lang="en-US" sz="1400" b="0" i="0" u="none" strike="noStrike">
                          <a:solidFill>
                            <a:srgbClr val="000000"/>
                          </a:solidFill>
                          <a:effectLst/>
                          <a:latin typeface="Calibri"/>
                        </a:rPr>
                        <a:t>6523:15814</a:t>
                      </a:r>
                    </a:p>
                  </a:txBody>
                  <a:tcPr marL="9525" marR="9525" marT="9525" marB="0" anchor="b"/>
                </a:tc>
                <a:tc>
                  <a:txBody>
                    <a:bodyPr/>
                    <a:lstStyle/>
                    <a:p>
                      <a:pPr algn="r" fontAlgn="b"/>
                      <a:r>
                        <a:rPr lang="en-US" sz="1400" b="0" i="0" u="none" strike="noStrike">
                          <a:solidFill>
                            <a:srgbClr val="000000"/>
                          </a:solidFill>
                          <a:effectLst/>
                          <a:latin typeface="Calibri"/>
                        </a:rPr>
                        <a:t>0.000643698</a:t>
                      </a:r>
                    </a:p>
                  </a:txBody>
                  <a:tcPr marL="9525" marR="9525" marT="9525" marB="0" anchor="b"/>
                </a:tc>
                <a:tc>
                  <a:txBody>
                    <a:bodyPr/>
                    <a:lstStyle/>
                    <a:p>
                      <a:pPr algn="r" fontAlgn="b"/>
                      <a:r>
                        <a:rPr lang="en-US" sz="1400" b="0" i="0" u="none" strike="noStrike">
                          <a:solidFill>
                            <a:srgbClr val="000000"/>
                          </a:solidFill>
                          <a:effectLst/>
                          <a:latin typeface="Calibri"/>
                        </a:rPr>
                        <a:t>6</a:t>
                      </a:r>
                    </a:p>
                  </a:txBody>
                  <a:tcPr marL="9525" marR="9525" marT="9525" marB="0" anchor="b"/>
                </a:tc>
                <a:tc>
                  <a:txBody>
                    <a:bodyPr/>
                    <a:lstStyle/>
                    <a:p>
                      <a:pPr algn="r" fontAlgn="b"/>
                      <a:r>
                        <a:rPr lang="en-US" sz="1400" b="0" i="0" u="none" strike="noStrike">
                          <a:solidFill>
                            <a:srgbClr val="000000"/>
                          </a:solidFill>
                          <a:effectLst/>
                          <a:latin typeface="Calibri"/>
                        </a:rPr>
                        <a:t>25</a:t>
                      </a:r>
                    </a:p>
                  </a:txBody>
                  <a:tcPr marL="9525" marR="9525" marT="9525" marB="0" anchor="b"/>
                </a:tc>
                <a:tc>
                  <a:txBody>
                    <a:bodyPr/>
                    <a:lstStyle/>
                    <a:p>
                      <a:pPr algn="r" fontAlgn="b"/>
                      <a:r>
                        <a:rPr lang="en-US" sz="1400" b="0" i="0" u="none" strike="noStrike" dirty="0">
                          <a:solidFill>
                            <a:srgbClr val="000000"/>
                          </a:solidFill>
                          <a:effectLst/>
                          <a:latin typeface="Calibri"/>
                        </a:rPr>
                        <a:t>9292</a:t>
                      </a:r>
                    </a:p>
                  </a:txBody>
                  <a:tcPr marL="9525" marR="9525" marT="9525" marB="0" anchor="b"/>
                </a:tc>
              </a:tr>
            </a:tbl>
          </a:graphicData>
        </a:graphic>
      </p:graphicFrame>
      <p:sp>
        <p:nvSpPr>
          <p:cNvPr id="4" name="Title 3"/>
          <p:cNvSpPr>
            <a:spLocks noGrp="1"/>
          </p:cNvSpPr>
          <p:nvPr>
            <p:ph type="title"/>
          </p:nvPr>
        </p:nvSpPr>
        <p:spPr>
          <a:xfrm>
            <a:off x="457200" y="0"/>
            <a:ext cx="8229600" cy="1143000"/>
          </a:xfrm>
        </p:spPr>
        <p:txBody>
          <a:bodyPr>
            <a:normAutofit/>
          </a:bodyPr>
          <a:lstStyle/>
          <a:p>
            <a:r>
              <a:rPr lang="en-US" sz="3200" dirty="0" smtClean="0"/>
              <a:t>Significant deletions flanked by direct repeats</a:t>
            </a:r>
            <a:endParaRPr lang="en-US" sz="3200" dirty="0"/>
          </a:p>
        </p:txBody>
      </p:sp>
    </p:spTree>
    <p:extLst>
      <p:ext uri="{BB962C8B-B14F-4D97-AF65-F5344CB8AC3E}">
        <p14:creationId xmlns:p14="http://schemas.microsoft.com/office/powerpoint/2010/main" val="30697051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Unique deletion flanked by </a:t>
            </a:r>
            <a:r>
              <a:rPr lang="en-US" dirty="0" err="1" smtClean="0"/>
              <a:t>DirRep</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43103088"/>
              </p:ext>
            </p:extLst>
          </p:nvPr>
        </p:nvGraphicFramePr>
        <p:xfrm>
          <a:off x="1164772" y="1371602"/>
          <a:ext cx="6629400" cy="2184399"/>
        </p:xfrm>
        <a:graphic>
          <a:graphicData uri="http://schemas.openxmlformats.org/drawingml/2006/table">
            <a:tbl>
              <a:tblPr firstRow="1" bandRow="1">
                <a:tableStyleId>{5C22544A-7EE6-4342-B048-85BDC9FD1C3A}</a:tableStyleId>
              </a:tblPr>
              <a:tblGrid>
                <a:gridCol w="1325880"/>
                <a:gridCol w="1325880"/>
                <a:gridCol w="1325880"/>
                <a:gridCol w="1325880"/>
                <a:gridCol w="1325880"/>
              </a:tblGrid>
              <a:tr h="312057">
                <a:tc>
                  <a:txBody>
                    <a:bodyPr/>
                    <a:lstStyle/>
                    <a:p>
                      <a:pPr algn="l" fontAlgn="b"/>
                      <a:r>
                        <a:rPr lang="en-US" sz="1400" b="0" i="0" u="none" strike="noStrike" dirty="0" smtClean="0">
                          <a:solidFill>
                            <a:srgbClr val="000000"/>
                          </a:solidFill>
                          <a:effectLst/>
                          <a:latin typeface="Calibri"/>
                        </a:rPr>
                        <a:t>Repeat</a:t>
                      </a:r>
                      <a:r>
                        <a:rPr lang="en-US" sz="1400" b="0" i="0" u="none" strike="noStrike" baseline="0" dirty="0" smtClean="0">
                          <a:solidFill>
                            <a:srgbClr val="000000"/>
                          </a:solidFill>
                          <a:effectLst/>
                          <a:latin typeface="Calibri"/>
                        </a:rPr>
                        <a:t> count</a:t>
                      </a:r>
                      <a:endParaRPr lang="en-US" sz="1400" b="0" i="0" u="none" strike="noStrike" dirty="0">
                        <a:solidFill>
                          <a:srgbClr val="000000"/>
                        </a:solidFill>
                        <a:effectLst/>
                        <a:latin typeface="Calibri"/>
                      </a:endParaRPr>
                    </a:p>
                  </a:txBody>
                  <a:tcPr marL="9525" marR="9525" marT="9525" marB="0" anchor="b"/>
                </a:tc>
                <a:tc>
                  <a:txBody>
                    <a:bodyPr/>
                    <a:lstStyle/>
                    <a:p>
                      <a:pPr algn="l" fontAlgn="b"/>
                      <a:r>
                        <a:rPr lang="en-US" sz="1400" b="0" i="0" u="none" strike="noStrike">
                          <a:solidFill>
                            <a:srgbClr val="000000"/>
                          </a:solidFill>
                          <a:effectLst/>
                          <a:latin typeface="Calibri"/>
                        </a:rPr>
                        <a:t>HEK-0</a:t>
                      </a:r>
                    </a:p>
                  </a:txBody>
                  <a:tcPr marL="9525" marR="9525" marT="9525" marB="0" anchor="b"/>
                </a:tc>
                <a:tc>
                  <a:txBody>
                    <a:bodyPr/>
                    <a:lstStyle/>
                    <a:p>
                      <a:pPr algn="l" fontAlgn="b"/>
                      <a:r>
                        <a:rPr lang="en-US" sz="1400" b="0" i="0" u="none" strike="noStrike">
                          <a:solidFill>
                            <a:srgbClr val="000000"/>
                          </a:solidFill>
                          <a:effectLst/>
                          <a:latin typeface="Calibri"/>
                        </a:rPr>
                        <a:t>HEK-9</a:t>
                      </a:r>
                    </a:p>
                  </a:txBody>
                  <a:tcPr marL="9525" marR="9525" marT="9525" marB="0" anchor="b"/>
                </a:tc>
                <a:tc>
                  <a:txBody>
                    <a:bodyPr/>
                    <a:lstStyle/>
                    <a:p>
                      <a:pPr algn="l" fontAlgn="b"/>
                      <a:r>
                        <a:rPr lang="en-US" sz="1400" b="0" i="0" u="none" strike="noStrike">
                          <a:solidFill>
                            <a:srgbClr val="000000"/>
                          </a:solidFill>
                          <a:effectLst/>
                          <a:latin typeface="Calibri"/>
                        </a:rPr>
                        <a:t>G451E</a:t>
                      </a:r>
                    </a:p>
                  </a:txBody>
                  <a:tcPr marL="9525" marR="9525" marT="9525" marB="0" anchor="b"/>
                </a:tc>
                <a:tc>
                  <a:txBody>
                    <a:bodyPr/>
                    <a:lstStyle/>
                    <a:p>
                      <a:pPr algn="l" fontAlgn="b"/>
                      <a:r>
                        <a:rPr lang="en-US" sz="1400" b="0" i="0" u="none" strike="noStrike">
                          <a:solidFill>
                            <a:srgbClr val="000000"/>
                          </a:solidFill>
                          <a:effectLst/>
                          <a:latin typeface="Calibri"/>
                        </a:rPr>
                        <a:t>WT-9</a:t>
                      </a:r>
                    </a:p>
                  </a:txBody>
                  <a:tcPr marL="9525" marR="9525" marT="9525" marB="0" anchor="b"/>
                </a:tc>
              </a:tr>
              <a:tr h="312057">
                <a:tc>
                  <a:txBody>
                    <a:bodyPr/>
                    <a:lstStyle/>
                    <a:p>
                      <a:pPr algn="l" fontAlgn="b"/>
                      <a:r>
                        <a:rPr lang="en-US" sz="1400" b="0" i="0" u="none" strike="noStrike">
                          <a:solidFill>
                            <a:srgbClr val="000000"/>
                          </a:solidFill>
                          <a:effectLst/>
                          <a:latin typeface="Calibri"/>
                        </a:rPr>
                        <a:t>Total</a:t>
                      </a:r>
                    </a:p>
                  </a:txBody>
                  <a:tcPr marL="9525" marR="9525" marT="9525" marB="0" anchor="b"/>
                </a:tc>
                <a:tc>
                  <a:txBody>
                    <a:bodyPr/>
                    <a:lstStyle/>
                    <a:p>
                      <a:pPr algn="r" fontAlgn="b"/>
                      <a:r>
                        <a:rPr lang="en-US" sz="1400" b="0" i="0" u="none" strike="noStrike" dirty="0">
                          <a:solidFill>
                            <a:srgbClr val="000000"/>
                          </a:solidFill>
                          <a:effectLst/>
                          <a:latin typeface="Calibri"/>
                        </a:rPr>
                        <a:t>4262</a:t>
                      </a:r>
                    </a:p>
                  </a:txBody>
                  <a:tcPr marL="9525" marR="9525" marT="9525" marB="0" anchor="b"/>
                </a:tc>
                <a:tc>
                  <a:txBody>
                    <a:bodyPr/>
                    <a:lstStyle/>
                    <a:p>
                      <a:pPr algn="r" fontAlgn="b"/>
                      <a:r>
                        <a:rPr lang="en-US" sz="1400" b="0" i="0" u="none" strike="noStrike">
                          <a:solidFill>
                            <a:srgbClr val="000000"/>
                          </a:solidFill>
                          <a:effectLst/>
                          <a:latin typeface="Calibri"/>
                        </a:rPr>
                        <a:t>2406</a:t>
                      </a:r>
                    </a:p>
                  </a:txBody>
                  <a:tcPr marL="9525" marR="9525" marT="9525" marB="0" anchor="b"/>
                </a:tc>
                <a:tc>
                  <a:txBody>
                    <a:bodyPr/>
                    <a:lstStyle/>
                    <a:p>
                      <a:pPr algn="r" fontAlgn="b"/>
                      <a:r>
                        <a:rPr lang="en-US" sz="1400" b="0" i="0" u="none" strike="noStrike">
                          <a:solidFill>
                            <a:srgbClr val="000000"/>
                          </a:solidFill>
                          <a:effectLst/>
                          <a:latin typeface="Calibri"/>
                        </a:rPr>
                        <a:t>1898</a:t>
                      </a:r>
                    </a:p>
                  </a:txBody>
                  <a:tcPr marL="9525" marR="9525" marT="9525" marB="0" anchor="b"/>
                </a:tc>
                <a:tc>
                  <a:txBody>
                    <a:bodyPr/>
                    <a:lstStyle/>
                    <a:p>
                      <a:pPr algn="r" fontAlgn="b"/>
                      <a:r>
                        <a:rPr lang="en-US" sz="1400" b="0" i="0" u="none" strike="noStrike">
                          <a:solidFill>
                            <a:srgbClr val="000000"/>
                          </a:solidFill>
                          <a:effectLst/>
                          <a:latin typeface="Calibri"/>
                        </a:rPr>
                        <a:t>1852</a:t>
                      </a:r>
                    </a:p>
                  </a:txBody>
                  <a:tcPr marL="9525" marR="9525" marT="9525" marB="0" anchor="b"/>
                </a:tc>
              </a:tr>
              <a:tr h="312057">
                <a:tc>
                  <a:txBody>
                    <a:bodyPr/>
                    <a:lstStyle/>
                    <a:p>
                      <a:pPr algn="l" fontAlgn="b"/>
                      <a:r>
                        <a:rPr lang="en-US" sz="1400" b="0" i="0" u="none" strike="noStrike" dirty="0" smtClean="0">
                          <a:solidFill>
                            <a:srgbClr val="000000"/>
                          </a:solidFill>
                          <a:effectLst/>
                          <a:latin typeface="Calibri"/>
                        </a:rPr>
                        <a:t>1</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b="0" i="0" u="none" strike="noStrike" dirty="0">
                          <a:solidFill>
                            <a:srgbClr val="000000"/>
                          </a:solidFill>
                          <a:effectLst/>
                          <a:latin typeface="Calibri"/>
                        </a:rPr>
                        <a:t>2771</a:t>
                      </a:r>
                    </a:p>
                  </a:txBody>
                  <a:tcPr marL="9525" marR="9525" marT="9525" marB="0" anchor="b"/>
                </a:tc>
                <a:tc>
                  <a:txBody>
                    <a:bodyPr/>
                    <a:lstStyle/>
                    <a:p>
                      <a:pPr algn="r" fontAlgn="b"/>
                      <a:r>
                        <a:rPr lang="en-US" sz="1400" b="0" i="0" u="none" strike="noStrike" dirty="0">
                          <a:solidFill>
                            <a:srgbClr val="000000"/>
                          </a:solidFill>
                          <a:effectLst/>
                          <a:latin typeface="Calibri"/>
                        </a:rPr>
                        <a:t>1575</a:t>
                      </a:r>
                    </a:p>
                  </a:txBody>
                  <a:tcPr marL="9525" marR="9525" marT="9525" marB="0" anchor="b"/>
                </a:tc>
                <a:tc>
                  <a:txBody>
                    <a:bodyPr/>
                    <a:lstStyle/>
                    <a:p>
                      <a:pPr algn="r" fontAlgn="b"/>
                      <a:r>
                        <a:rPr lang="en-US" sz="1400" b="0" i="0" u="none" strike="noStrike">
                          <a:solidFill>
                            <a:srgbClr val="000000"/>
                          </a:solidFill>
                          <a:effectLst/>
                          <a:latin typeface="Calibri"/>
                        </a:rPr>
                        <a:t>1360</a:t>
                      </a:r>
                    </a:p>
                  </a:txBody>
                  <a:tcPr marL="9525" marR="9525" marT="9525" marB="0" anchor="b"/>
                </a:tc>
                <a:tc>
                  <a:txBody>
                    <a:bodyPr/>
                    <a:lstStyle/>
                    <a:p>
                      <a:pPr algn="r" fontAlgn="b"/>
                      <a:r>
                        <a:rPr lang="en-US" sz="1400" b="0" i="0" u="none" strike="noStrike">
                          <a:solidFill>
                            <a:srgbClr val="000000"/>
                          </a:solidFill>
                          <a:effectLst/>
                          <a:latin typeface="Calibri"/>
                        </a:rPr>
                        <a:t>1324</a:t>
                      </a:r>
                    </a:p>
                  </a:txBody>
                  <a:tcPr marL="9525" marR="9525" marT="9525" marB="0" anchor="b"/>
                </a:tc>
              </a:tr>
              <a:tr h="312057">
                <a:tc>
                  <a:txBody>
                    <a:bodyPr/>
                    <a:lstStyle/>
                    <a:p>
                      <a:pPr algn="l" fontAlgn="b"/>
                      <a:r>
                        <a:rPr lang="en-US" sz="1400" b="0" i="0" u="none" strike="noStrike" dirty="0" smtClean="0">
                          <a:solidFill>
                            <a:srgbClr val="000000"/>
                          </a:solidFill>
                          <a:effectLst/>
                          <a:latin typeface="Calibri"/>
                        </a:rPr>
                        <a:t>2</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b="0" i="0" u="none" strike="noStrike">
                          <a:solidFill>
                            <a:srgbClr val="000000"/>
                          </a:solidFill>
                          <a:effectLst/>
                          <a:latin typeface="Calibri"/>
                        </a:rPr>
                        <a:t>1160</a:t>
                      </a:r>
                    </a:p>
                  </a:txBody>
                  <a:tcPr marL="9525" marR="9525" marT="9525" marB="0" anchor="b"/>
                </a:tc>
                <a:tc>
                  <a:txBody>
                    <a:bodyPr/>
                    <a:lstStyle/>
                    <a:p>
                      <a:pPr algn="r" fontAlgn="b"/>
                      <a:r>
                        <a:rPr lang="en-US" sz="1400" b="0" i="0" u="none" strike="noStrike" dirty="0">
                          <a:solidFill>
                            <a:srgbClr val="000000"/>
                          </a:solidFill>
                          <a:effectLst/>
                          <a:latin typeface="Calibri"/>
                        </a:rPr>
                        <a:t>701</a:t>
                      </a:r>
                    </a:p>
                  </a:txBody>
                  <a:tcPr marL="9525" marR="9525" marT="9525" marB="0" anchor="b"/>
                </a:tc>
                <a:tc>
                  <a:txBody>
                    <a:bodyPr/>
                    <a:lstStyle/>
                    <a:p>
                      <a:pPr algn="r" fontAlgn="b"/>
                      <a:r>
                        <a:rPr lang="en-US" sz="1400" b="0" i="0" u="none" strike="noStrike" dirty="0">
                          <a:solidFill>
                            <a:srgbClr val="000000"/>
                          </a:solidFill>
                          <a:effectLst/>
                          <a:latin typeface="Calibri"/>
                        </a:rPr>
                        <a:t>434</a:t>
                      </a:r>
                    </a:p>
                  </a:txBody>
                  <a:tcPr marL="9525" marR="9525" marT="9525" marB="0" anchor="b"/>
                </a:tc>
                <a:tc>
                  <a:txBody>
                    <a:bodyPr/>
                    <a:lstStyle/>
                    <a:p>
                      <a:pPr algn="r" fontAlgn="b"/>
                      <a:r>
                        <a:rPr lang="en-US" sz="1400" b="0" i="0" u="none" strike="noStrike">
                          <a:solidFill>
                            <a:srgbClr val="000000"/>
                          </a:solidFill>
                          <a:effectLst/>
                          <a:latin typeface="Calibri"/>
                        </a:rPr>
                        <a:t>450</a:t>
                      </a:r>
                    </a:p>
                  </a:txBody>
                  <a:tcPr marL="9525" marR="9525" marT="9525" marB="0" anchor="b"/>
                </a:tc>
              </a:tr>
              <a:tr h="312057">
                <a:tc>
                  <a:txBody>
                    <a:bodyPr/>
                    <a:lstStyle/>
                    <a:p>
                      <a:pPr algn="l" fontAlgn="b"/>
                      <a:r>
                        <a:rPr lang="en-US" sz="1400" b="0" i="0" u="none" strike="noStrike" dirty="0" smtClean="0">
                          <a:solidFill>
                            <a:srgbClr val="000000"/>
                          </a:solidFill>
                          <a:effectLst/>
                          <a:latin typeface="Calibri"/>
                        </a:rPr>
                        <a:t>3-5</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b="0" i="0" u="none" strike="noStrike">
                          <a:solidFill>
                            <a:srgbClr val="000000"/>
                          </a:solidFill>
                          <a:effectLst/>
                          <a:latin typeface="Calibri"/>
                        </a:rPr>
                        <a:t>307</a:t>
                      </a:r>
                    </a:p>
                  </a:txBody>
                  <a:tcPr marL="9525" marR="9525" marT="9525" marB="0" anchor="b"/>
                </a:tc>
                <a:tc>
                  <a:txBody>
                    <a:bodyPr/>
                    <a:lstStyle/>
                    <a:p>
                      <a:pPr algn="r" fontAlgn="b"/>
                      <a:r>
                        <a:rPr lang="en-US" sz="1400" b="0" i="0" u="none" strike="noStrike">
                          <a:solidFill>
                            <a:srgbClr val="000000"/>
                          </a:solidFill>
                          <a:effectLst/>
                          <a:latin typeface="Calibri"/>
                        </a:rPr>
                        <a:t>118</a:t>
                      </a:r>
                    </a:p>
                  </a:txBody>
                  <a:tcPr marL="9525" marR="9525" marT="9525" marB="0" anchor="b"/>
                </a:tc>
                <a:tc>
                  <a:txBody>
                    <a:bodyPr/>
                    <a:lstStyle/>
                    <a:p>
                      <a:pPr algn="r" fontAlgn="b"/>
                      <a:r>
                        <a:rPr lang="en-US" sz="1400" b="0" i="0" u="none" strike="noStrike" dirty="0">
                          <a:solidFill>
                            <a:srgbClr val="000000"/>
                          </a:solidFill>
                          <a:effectLst/>
                          <a:latin typeface="Calibri"/>
                        </a:rPr>
                        <a:t>77</a:t>
                      </a:r>
                    </a:p>
                  </a:txBody>
                  <a:tcPr marL="9525" marR="9525" marT="9525" marB="0" anchor="b"/>
                </a:tc>
                <a:tc>
                  <a:txBody>
                    <a:bodyPr/>
                    <a:lstStyle/>
                    <a:p>
                      <a:pPr algn="r" fontAlgn="b"/>
                      <a:r>
                        <a:rPr lang="en-US" sz="1400" b="0" i="0" u="none" strike="noStrike" dirty="0">
                          <a:solidFill>
                            <a:srgbClr val="000000"/>
                          </a:solidFill>
                          <a:effectLst/>
                          <a:latin typeface="Calibri"/>
                        </a:rPr>
                        <a:t>67</a:t>
                      </a:r>
                    </a:p>
                  </a:txBody>
                  <a:tcPr marL="9525" marR="9525" marT="9525" marB="0" anchor="b"/>
                </a:tc>
              </a:tr>
              <a:tr h="312057">
                <a:tc>
                  <a:txBody>
                    <a:bodyPr/>
                    <a:lstStyle/>
                    <a:p>
                      <a:pPr algn="l" fontAlgn="b"/>
                      <a:r>
                        <a:rPr lang="en-US" sz="1400" b="1" i="0" u="none" strike="noStrike" dirty="0" smtClean="0">
                          <a:solidFill>
                            <a:srgbClr val="00B050"/>
                          </a:solidFill>
                          <a:effectLst/>
                          <a:latin typeface="Calibri"/>
                        </a:rPr>
                        <a:t>6-9</a:t>
                      </a:r>
                      <a:endParaRPr lang="en-US" sz="1400" b="1" i="0" u="none" strike="noStrike" dirty="0">
                        <a:solidFill>
                          <a:srgbClr val="00B050"/>
                        </a:solidFill>
                        <a:effectLst/>
                        <a:latin typeface="Calibri"/>
                      </a:endParaRPr>
                    </a:p>
                  </a:txBody>
                  <a:tcPr marL="9525" marR="9525" marT="9525" marB="0" anchor="b"/>
                </a:tc>
                <a:tc>
                  <a:txBody>
                    <a:bodyPr/>
                    <a:lstStyle/>
                    <a:p>
                      <a:pPr algn="r" fontAlgn="b"/>
                      <a:r>
                        <a:rPr lang="en-US" sz="1400" b="1" i="0" u="none" strike="noStrike">
                          <a:solidFill>
                            <a:srgbClr val="00B050"/>
                          </a:solidFill>
                          <a:effectLst/>
                          <a:latin typeface="Calibri"/>
                        </a:rPr>
                        <a:t>23</a:t>
                      </a:r>
                    </a:p>
                  </a:txBody>
                  <a:tcPr marL="9525" marR="9525" marT="9525" marB="0" anchor="b"/>
                </a:tc>
                <a:tc>
                  <a:txBody>
                    <a:bodyPr/>
                    <a:lstStyle/>
                    <a:p>
                      <a:pPr algn="r" fontAlgn="b"/>
                      <a:r>
                        <a:rPr lang="en-US" sz="1400" b="1" i="0" u="none" strike="noStrike">
                          <a:solidFill>
                            <a:srgbClr val="00B050"/>
                          </a:solidFill>
                          <a:effectLst/>
                          <a:latin typeface="Calibri"/>
                        </a:rPr>
                        <a:t>10</a:t>
                      </a:r>
                    </a:p>
                  </a:txBody>
                  <a:tcPr marL="9525" marR="9525" marT="9525" marB="0" anchor="b"/>
                </a:tc>
                <a:tc>
                  <a:txBody>
                    <a:bodyPr/>
                    <a:lstStyle/>
                    <a:p>
                      <a:pPr algn="r" fontAlgn="b"/>
                      <a:r>
                        <a:rPr lang="en-US" sz="1400" b="1" i="0" u="none" strike="noStrike">
                          <a:solidFill>
                            <a:srgbClr val="00B050"/>
                          </a:solidFill>
                          <a:effectLst/>
                          <a:latin typeface="Calibri"/>
                        </a:rPr>
                        <a:t>13</a:t>
                      </a:r>
                    </a:p>
                  </a:txBody>
                  <a:tcPr marL="9525" marR="9525" marT="9525" marB="0" anchor="b"/>
                </a:tc>
                <a:tc>
                  <a:txBody>
                    <a:bodyPr/>
                    <a:lstStyle/>
                    <a:p>
                      <a:pPr algn="r" fontAlgn="b"/>
                      <a:r>
                        <a:rPr lang="en-US" sz="1400" b="1" i="0" u="none" strike="noStrike" dirty="0">
                          <a:solidFill>
                            <a:srgbClr val="00B050"/>
                          </a:solidFill>
                          <a:effectLst/>
                          <a:latin typeface="Calibri"/>
                        </a:rPr>
                        <a:t>9</a:t>
                      </a:r>
                    </a:p>
                  </a:txBody>
                  <a:tcPr marL="9525" marR="9525" marT="9525" marB="0" anchor="b"/>
                </a:tc>
              </a:tr>
              <a:tr h="312057">
                <a:tc>
                  <a:txBody>
                    <a:bodyPr/>
                    <a:lstStyle/>
                    <a:p>
                      <a:pPr algn="l" fontAlgn="b"/>
                      <a:r>
                        <a:rPr lang="en-US" sz="1400" b="1" i="0" u="none" strike="noStrike">
                          <a:solidFill>
                            <a:srgbClr val="FF0000"/>
                          </a:solidFill>
                          <a:effectLst/>
                          <a:latin typeface="Calibri"/>
                        </a:rPr>
                        <a:t>10 and up</a:t>
                      </a:r>
                    </a:p>
                  </a:txBody>
                  <a:tcPr marL="9525" marR="9525" marT="9525" marB="0" anchor="b"/>
                </a:tc>
                <a:tc>
                  <a:txBody>
                    <a:bodyPr/>
                    <a:lstStyle/>
                    <a:p>
                      <a:pPr algn="r" fontAlgn="b"/>
                      <a:r>
                        <a:rPr lang="en-US" sz="1400" b="1" i="0" u="none" strike="noStrike">
                          <a:solidFill>
                            <a:srgbClr val="FF0000"/>
                          </a:solidFill>
                          <a:effectLst/>
                          <a:latin typeface="Calibri"/>
                        </a:rPr>
                        <a:t>1</a:t>
                      </a:r>
                    </a:p>
                  </a:txBody>
                  <a:tcPr marL="9525" marR="9525" marT="9525" marB="0" anchor="b"/>
                </a:tc>
                <a:tc>
                  <a:txBody>
                    <a:bodyPr/>
                    <a:lstStyle/>
                    <a:p>
                      <a:pPr algn="r" fontAlgn="b"/>
                      <a:r>
                        <a:rPr lang="en-US" sz="1400" b="1" i="0" u="none" strike="noStrike">
                          <a:solidFill>
                            <a:srgbClr val="FF0000"/>
                          </a:solidFill>
                          <a:effectLst/>
                          <a:latin typeface="Calibri"/>
                        </a:rPr>
                        <a:t>2</a:t>
                      </a:r>
                    </a:p>
                  </a:txBody>
                  <a:tcPr marL="9525" marR="9525" marT="9525" marB="0" anchor="b"/>
                </a:tc>
                <a:tc>
                  <a:txBody>
                    <a:bodyPr/>
                    <a:lstStyle/>
                    <a:p>
                      <a:pPr algn="r" fontAlgn="b"/>
                      <a:r>
                        <a:rPr lang="en-US" sz="1400" b="1" i="0" u="none" strike="noStrike">
                          <a:solidFill>
                            <a:srgbClr val="FF0000"/>
                          </a:solidFill>
                          <a:effectLst/>
                          <a:latin typeface="Calibri"/>
                        </a:rPr>
                        <a:t>14</a:t>
                      </a:r>
                    </a:p>
                  </a:txBody>
                  <a:tcPr marL="9525" marR="9525" marT="9525" marB="0" anchor="b"/>
                </a:tc>
                <a:tc>
                  <a:txBody>
                    <a:bodyPr/>
                    <a:lstStyle/>
                    <a:p>
                      <a:pPr algn="r" fontAlgn="b"/>
                      <a:r>
                        <a:rPr lang="en-US" sz="1400" b="1" i="0" u="none" strike="noStrike" dirty="0">
                          <a:solidFill>
                            <a:srgbClr val="FF0000"/>
                          </a:solidFill>
                          <a:effectLst/>
                          <a:latin typeface="Calibri"/>
                        </a:rPr>
                        <a:t>2</a:t>
                      </a:r>
                    </a:p>
                  </a:txBody>
                  <a:tcPr marL="9525" marR="9525" marT="9525" marB="0" anchor="b"/>
                </a:tc>
              </a:tr>
            </a:tbl>
          </a:graphicData>
        </a:graphic>
      </p:graphicFrame>
      <p:graphicFrame>
        <p:nvGraphicFramePr>
          <p:cNvPr id="15" name="Chart 14"/>
          <p:cNvGraphicFramePr>
            <a:graphicFrameLocks/>
          </p:cNvGraphicFramePr>
          <p:nvPr>
            <p:extLst>
              <p:ext uri="{D42A27DB-BD31-4B8C-83A1-F6EECF244321}">
                <p14:modId xmlns:p14="http://schemas.microsoft.com/office/powerpoint/2010/main" val="743252908"/>
              </p:ext>
            </p:extLst>
          </p:nvPr>
        </p:nvGraphicFramePr>
        <p:xfrm>
          <a:off x="2209800" y="3744005"/>
          <a:ext cx="4757738" cy="3081338"/>
        </p:xfrm>
        <a:graphic>
          <a:graphicData uri="http://schemas.openxmlformats.org/drawingml/2006/chart">
            <c:chart xmlns:c="http://schemas.openxmlformats.org/drawingml/2006/chart" xmlns:r="http://schemas.openxmlformats.org/officeDocument/2006/relationships" r:id="rId2"/>
          </a:graphicData>
        </a:graphic>
      </p:graphicFrame>
      <p:grpSp>
        <p:nvGrpSpPr>
          <p:cNvPr id="13" name="Group 12"/>
          <p:cNvGrpSpPr/>
          <p:nvPr/>
        </p:nvGrpSpPr>
        <p:grpSpPr>
          <a:xfrm>
            <a:off x="4757058" y="5421088"/>
            <a:ext cx="1854973" cy="1012368"/>
            <a:chOff x="4833256" y="5344886"/>
            <a:chExt cx="1854973" cy="1012368"/>
          </a:xfrm>
        </p:grpSpPr>
        <p:sp>
          <p:nvSpPr>
            <p:cNvPr id="7" name="TextBox 6"/>
            <p:cNvSpPr txBox="1"/>
            <p:nvPr/>
          </p:nvSpPr>
          <p:spPr>
            <a:xfrm>
              <a:off x="4833256" y="5344886"/>
              <a:ext cx="1125629" cy="276999"/>
            </a:xfrm>
            <a:prstGeom prst="rect">
              <a:avLst/>
            </a:prstGeom>
            <a:noFill/>
          </p:spPr>
          <p:txBody>
            <a:bodyPr wrap="none" rtlCol="0">
              <a:spAutoFit/>
            </a:bodyPr>
            <a:lstStyle/>
            <a:p>
              <a:r>
                <a:rPr lang="en-US" sz="1200" dirty="0" smtClean="0">
                  <a:solidFill>
                    <a:srgbClr val="00B050"/>
                  </a:solidFill>
                </a:rPr>
                <a:t>G451E = 0.68%</a:t>
              </a:r>
              <a:endParaRPr lang="en-US" sz="1200" dirty="0">
                <a:solidFill>
                  <a:srgbClr val="00B050"/>
                </a:solidFill>
              </a:endParaRPr>
            </a:p>
          </p:txBody>
        </p:sp>
        <p:cxnSp>
          <p:nvCxnSpPr>
            <p:cNvPr id="9" name="Straight Arrow Connector 8"/>
            <p:cNvCxnSpPr/>
            <p:nvPr/>
          </p:nvCxnSpPr>
          <p:spPr>
            <a:xfrm>
              <a:off x="5243857" y="5621885"/>
              <a:ext cx="0" cy="70271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562600" y="5606146"/>
              <a:ext cx="1125629" cy="276999"/>
            </a:xfrm>
            <a:prstGeom prst="rect">
              <a:avLst/>
            </a:prstGeom>
            <a:noFill/>
          </p:spPr>
          <p:txBody>
            <a:bodyPr wrap="none" rtlCol="0">
              <a:spAutoFit/>
            </a:bodyPr>
            <a:lstStyle/>
            <a:p>
              <a:r>
                <a:rPr lang="en-US" sz="1200" dirty="0" smtClean="0">
                  <a:solidFill>
                    <a:srgbClr val="00B050"/>
                  </a:solidFill>
                </a:rPr>
                <a:t>G451E ~ 0.74%</a:t>
              </a:r>
              <a:endParaRPr lang="en-US" sz="1200" dirty="0">
                <a:solidFill>
                  <a:srgbClr val="00B050"/>
                </a:solidFill>
              </a:endParaRPr>
            </a:p>
          </p:txBody>
        </p:sp>
        <p:cxnSp>
          <p:nvCxnSpPr>
            <p:cNvPr id="12" name="Straight Arrow Connector 11"/>
            <p:cNvCxnSpPr/>
            <p:nvPr/>
          </p:nvCxnSpPr>
          <p:spPr>
            <a:xfrm>
              <a:off x="5973201" y="5853496"/>
              <a:ext cx="0" cy="503758"/>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0750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82058326"/>
              </p:ext>
            </p:extLst>
          </p:nvPr>
        </p:nvGraphicFramePr>
        <p:xfrm>
          <a:off x="76200" y="76200"/>
          <a:ext cx="8991600" cy="6700924"/>
        </p:xfrm>
        <a:graphic>
          <a:graphicData uri="http://schemas.openxmlformats.org/drawingml/2006/table">
            <a:tbl>
              <a:tblPr firstRow="1" bandRow="1">
                <a:tableStyleId>{5C22544A-7EE6-4342-B048-85BDC9FD1C3A}</a:tableStyleId>
              </a:tblPr>
              <a:tblGrid>
                <a:gridCol w="609600"/>
                <a:gridCol w="1066800"/>
                <a:gridCol w="838200"/>
                <a:gridCol w="990600"/>
                <a:gridCol w="914400"/>
                <a:gridCol w="838200"/>
                <a:gridCol w="914400"/>
                <a:gridCol w="914400"/>
                <a:gridCol w="1005840"/>
                <a:gridCol w="899160"/>
              </a:tblGrid>
              <a:tr h="392259">
                <a:tc>
                  <a:txBody>
                    <a:bodyPr/>
                    <a:lstStyle/>
                    <a:p>
                      <a:pPr algn="l" fontAlgn="b"/>
                      <a:r>
                        <a:rPr lang="en-US" sz="1200" b="1" i="0" u="none" strike="noStrike" dirty="0">
                          <a:solidFill>
                            <a:srgbClr val="000000"/>
                          </a:solidFill>
                          <a:effectLst/>
                          <a:latin typeface="Calibri"/>
                        </a:rPr>
                        <a:t>Sample</a:t>
                      </a:r>
                    </a:p>
                  </a:txBody>
                  <a:tcPr marL="9525" marR="9525" marT="9525" marB="0" anchor="b"/>
                </a:tc>
                <a:tc>
                  <a:txBody>
                    <a:bodyPr/>
                    <a:lstStyle/>
                    <a:p>
                      <a:pPr algn="l" fontAlgn="b"/>
                      <a:r>
                        <a:rPr lang="en-US" sz="1200" b="1" i="0" u="none" strike="noStrike" dirty="0" err="1">
                          <a:solidFill>
                            <a:srgbClr val="000000"/>
                          </a:solidFill>
                          <a:effectLst/>
                          <a:latin typeface="Calibri"/>
                        </a:rPr>
                        <a:t>DeletionJuction</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i="0" u="none" strike="noStrike" dirty="0" err="1">
                          <a:solidFill>
                            <a:srgbClr val="000000"/>
                          </a:solidFill>
                          <a:effectLst/>
                          <a:latin typeface="Calibri"/>
                        </a:rPr>
                        <a:t>RepeatCount</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i="0" u="none" strike="noStrike" dirty="0" err="1">
                          <a:solidFill>
                            <a:srgbClr val="000000"/>
                          </a:solidFill>
                          <a:effectLst/>
                          <a:latin typeface="Calibri"/>
                        </a:rPr>
                        <a:t>DeletionSize</a:t>
                      </a:r>
                      <a:r>
                        <a:rPr lang="en-US" sz="1200" b="1" i="0" u="none" strike="noStrike" dirty="0">
                          <a:solidFill>
                            <a:srgbClr val="000000"/>
                          </a:solidFill>
                          <a:effectLst/>
                          <a:latin typeface="Calibri"/>
                        </a:rPr>
                        <a:t>(</a:t>
                      </a:r>
                      <a:r>
                        <a:rPr lang="en-US" sz="1200" b="1" i="0" u="none" strike="noStrike" dirty="0" err="1">
                          <a:solidFill>
                            <a:srgbClr val="000000"/>
                          </a:solidFill>
                          <a:effectLst/>
                          <a:latin typeface="Calibri"/>
                        </a:rPr>
                        <a:t>bp</a:t>
                      </a:r>
                      <a:r>
                        <a:rPr lang="en-US" sz="1200" b="1" i="0" u="none" strike="noStrike" dirty="0">
                          <a:solidFill>
                            <a:srgbClr val="000000"/>
                          </a:solidFill>
                          <a:effectLst/>
                          <a:latin typeface="Calibri"/>
                        </a:rPr>
                        <a:t>)</a:t>
                      </a:r>
                    </a:p>
                  </a:txBody>
                  <a:tcPr marL="9525" marR="9525" marT="9525" marB="0" anchor="b"/>
                </a:tc>
                <a:tc>
                  <a:txBody>
                    <a:bodyPr/>
                    <a:lstStyle/>
                    <a:p>
                      <a:pPr algn="l" fontAlgn="b"/>
                      <a:r>
                        <a:rPr lang="en-US" sz="1200" b="1" i="0" u="none" strike="noStrike" dirty="0" err="1">
                          <a:solidFill>
                            <a:srgbClr val="000000"/>
                          </a:solidFill>
                          <a:effectLst/>
                          <a:latin typeface="Calibri"/>
                        </a:rPr>
                        <a:t>RepeatSize</a:t>
                      </a:r>
                      <a:r>
                        <a:rPr lang="en-US" sz="1200" b="1" i="0" u="none" strike="noStrike" dirty="0">
                          <a:solidFill>
                            <a:srgbClr val="000000"/>
                          </a:solidFill>
                          <a:effectLst/>
                          <a:latin typeface="Calibri"/>
                        </a:rPr>
                        <a:t>(</a:t>
                      </a:r>
                      <a:r>
                        <a:rPr lang="en-US" sz="1200" b="1" i="0" u="none" strike="noStrike" dirty="0" err="1">
                          <a:solidFill>
                            <a:srgbClr val="000000"/>
                          </a:solidFill>
                          <a:effectLst/>
                          <a:latin typeface="Calibri"/>
                        </a:rPr>
                        <a:t>bp</a:t>
                      </a:r>
                      <a:r>
                        <a:rPr lang="en-US" sz="1200" b="1" i="0" u="none" strike="noStrike" dirty="0">
                          <a:solidFill>
                            <a:srgbClr val="000000"/>
                          </a:solidFill>
                          <a:effectLst/>
                          <a:latin typeface="Calibri"/>
                        </a:rPr>
                        <a:t>)</a:t>
                      </a:r>
                    </a:p>
                  </a:txBody>
                  <a:tcPr marL="9525" marR="9525" marT="9525" marB="0" anchor="b"/>
                </a:tc>
                <a:tc>
                  <a:txBody>
                    <a:bodyPr/>
                    <a:lstStyle/>
                    <a:p>
                      <a:pPr algn="l" fontAlgn="b"/>
                      <a:r>
                        <a:rPr lang="en-US" sz="1200" b="1" i="0" u="none" strike="noStrike" dirty="0" err="1">
                          <a:solidFill>
                            <a:srgbClr val="000000"/>
                          </a:solidFill>
                          <a:effectLst/>
                          <a:latin typeface="Calibri"/>
                        </a:rPr>
                        <a:t>RepeatAlignmentScore</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i="0" u="none" strike="noStrike" dirty="0" err="1">
                          <a:solidFill>
                            <a:srgbClr val="000000"/>
                          </a:solidFill>
                          <a:effectLst/>
                          <a:latin typeface="Calibri"/>
                        </a:rPr>
                        <a:t>FirstRepeatLoc</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i="0" u="none" strike="noStrike" dirty="0" err="1">
                          <a:solidFill>
                            <a:srgbClr val="000000"/>
                          </a:solidFill>
                          <a:effectLst/>
                          <a:latin typeface="Calibri"/>
                        </a:rPr>
                        <a:t>FirstRepeatSeq</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i="0" u="none" strike="noStrike" dirty="0" err="1">
                          <a:solidFill>
                            <a:srgbClr val="000000"/>
                          </a:solidFill>
                          <a:effectLst/>
                          <a:latin typeface="Calibri"/>
                        </a:rPr>
                        <a:t>SecondRepeatLoc</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i="0" u="none" strike="noStrike" dirty="0" err="1">
                          <a:solidFill>
                            <a:srgbClr val="000000"/>
                          </a:solidFill>
                          <a:effectLst/>
                          <a:latin typeface="Calibri"/>
                        </a:rPr>
                        <a:t>SecondRepeatSeq</a:t>
                      </a:r>
                      <a:endParaRPr lang="en-US" sz="1200" b="1" i="0" u="none" strike="noStrike" dirty="0">
                        <a:solidFill>
                          <a:srgbClr val="000000"/>
                        </a:solidFill>
                        <a:effectLst/>
                        <a:latin typeface="Calibri"/>
                      </a:endParaRPr>
                    </a:p>
                  </a:txBody>
                  <a:tcPr marL="9525" marR="9525" marT="9525" marB="0" anchor="b"/>
                </a:tc>
              </a:tr>
              <a:tr h="320743">
                <a:tc rowSpan="14">
                  <a:txBody>
                    <a:bodyPr/>
                    <a:lstStyle/>
                    <a:p>
                      <a:pPr algn="l" fontAlgn="b"/>
                      <a:r>
                        <a:rPr lang="en-US" sz="1100" b="0" i="0" u="none" strike="noStrike" dirty="0" smtClean="0">
                          <a:solidFill>
                            <a:srgbClr val="000000"/>
                          </a:solidFill>
                          <a:effectLst/>
                          <a:latin typeface="Calibri"/>
                        </a:rPr>
                        <a:t>G451E</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b="0" i="0" u="none" strike="noStrike">
                          <a:solidFill>
                            <a:srgbClr val="000000"/>
                          </a:solidFill>
                          <a:effectLst/>
                          <a:latin typeface="Calibri"/>
                        </a:rPr>
                        <a:t>1239:16114</a:t>
                      </a:r>
                    </a:p>
                  </a:txBody>
                  <a:tcPr marL="9525" marR="9525" marT="9525" marB="0" anchor="b"/>
                </a:tc>
                <a:tc>
                  <a:txBody>
                    <a:bodyPr/>
                    <a:lstStyle/>
                    <a:p>
                      <a:pPr algn="r" fontAlgn="b"/>
                      <a:r>
                        <a:rPr lang="en-US" sz="1100" b="0" i="0" u="none" strike="noStrike">
                          <a:solidFill>
                            <a:srgbClr val="000000"/>
                          </a:solidFill>
                          <a:effectLst/>
                          <a:latin typeface="Calibri"/>
                        </a:rPr>
                        <a:t>10</a:t>
                      </a:r>
                    </a:p>
                  </a:txBody>
                  <a:tcPr marL="9525" marR="9525" marT="9525" marB="0" anchor="b"/>
                </a:tc>
                <a:tc>
                  <a:txBody>
                    <a:bodyPr/>
                    <a:lstStyle/>
                    <a:p>
                      <a:pPr algn="r" fontAlgn="b"/>
                      <a:r>
                        <a:rPr lang="en-US" sz="1100" b="0" i="0" u="none" strike="noStrike">
                          <a:solidFill>
                            <a:srgbClr val="000000"/>
                          </a:solidFill>
                          <a:effectLst/>
                          <a:latin typeface="Calibri"/>
                        </a:rPr>
                        <a:t>14876</a:t>
                      </a:r>
                    </a:p>
                  </a:txBody>
                  <a:tcPr marL="9525" marR="9525" marT="9525" marB="0" anchor="b"/>
                </a:tc>
                <a:tc>
                  <a:txBody>
                    <a:bodyPr/>
                    <a:lstStyle/>
                    <a:p>
                      <a:pPr algn="r" fontAlgn="b"/>
                      <a:r>
                        <a:rPr lang="en-US" sz="1100" b="0" i="0" u="none" strike="noStrike">
                          <a:solidFill>
                            <a:srgbClr val="000000"/>
                          </a:solidFill>
                          <a:effectLst/>
                          <a:latin typeface="Calibri"/>
                        </a:rPr>
                        <a:t>2</a:t>
                      </a:r>
                    </a:p>
                  </a:txBody>
                  <a:tcPr marL="9525" marR="9525" marT="9525" marB="0" anchor="b"/>
                </a:tc>
                <a:tc>
                  <a:txBody>
                    <a:bodyPr/>
                    <a:lstStyle/>
                    <a:p>
                      <a:pPr algn="r" fontAlgn="b"/>
                      <a:r>
                        <a:rPr lang="en-US" sz="1100" b="0" i="0" u="none" strike="noStrike">
                          <a:solidFill>
                            <a:srgbClr val="000000"/>
                          </a:solidFill>
                          <a:effectLst/>
                          <a:latin typeface="Calibri"/>
                        </a:rPr>
                        <a:t>3</a:t>
                      </a:r>
                    </a:p>
                  </a:txBody>
                  <a:tcPr marL="9525" marR="9525" marT="9525" marB="0" anchor="b"/>
                </a:tc>
                <a:tc>
                  <a:txBody>
                    <a:bodyPr/>
                    <a:lstStyle/>
                    <a:p>
                      <a:pPr algn="l" fontAlgn="b"/>
                      <a:r>
                        <a:rPr lang="en-US" sz="1100" b="0" i="0" u="none" strike="noStrike">
                          <a:solidFill>
                            <a:srgbClr val="000000"/>
                          </a:solidFill>
                          <a:effectLst/>
                          <a:latin typeface="Calibri"/>
                        </a:rPr>
                        <a:t>[1237-1238]</a:t>
                      </a:r>
                    </a:p>
                  </a:txBody>
                  <a:tcPr marL="9525" marR="9525" marT="9525" marB="0" anchor="b"/>
                </a:tc>
                <a:tc>
                  <a:txBody>
                    <a:bodyPr/>
                    <a:lstStyle/>
                    <a:p>
                      <a:pPr algn="l" fontAlgn="b"/>
                      <a:r>
                        <a:rPr lang="en-US" sz="1100" b="0" i="0" u="none" strike="noStrike">
                          <a:solidFill>
                            <a:srgbClr val="000000"/>
                          </a:solidFill>
                          <a:effectLst/>
                          <a:latin typeface="Calibri"/>
                        </a:rPr>
                        <a:t>AC</a:t>
                      </a:r>
                    </a:p>
                  </a:txBody>
                  <a:tcPr marL="9525" marR="9525" marT="9525" marB="0" anchor="b"/>
                </a:tc>
                <a:tc>
                  <a:txBody>
                    <a:bodyPr/>
                    <a:lstStyle/>
                    <a:p>
                      <a:pPr algn="l" fontAlgn="b"/>
                      <a:r>
                        <a:rPr lang="en-US" sz="1100" b="0" i="0" u="none" strike="noStrike">
                          <a:solidFill>
                            <a:srgbClr val="000000"/>
                          </a:solidFill>
                          <a:effectLst/>
                          <a:latin typeface="Calibri"/>
                        </a:rPr>
                        <a:t>[16113-16114]</a:t>
                      </a:r>
                    </a:p>
                  </a:txBody>
                  <a:tcPr marL="9525" marR="9525" marT="9525" marB="0" anchor="b"/>
                </a:tc>
                <a:tc>
                  <a:txBody>
                    <a:bodyPr/>
                    <a:lstStyle/>
                    <a:p>
                      <a:pPr algn="l" fontAlgn="b"/>
                      <a:r>
                        <a:rPr lang="en-US" sz="1100" b="0" i="0" u="none" strike="noStrike" dirty="0">
                          <a:solidFill>
                            <a:srgbClr val="000000"/>
                          </a:solidFill>
                          <a:effectLst/>
                          <a:latin typeface="Calibri"/>
                        </a:rPr>
                        <a:t>AC</a:t>
                      </a:r>
                    </a:p>
                  </a:txBody>
                  <a:tcPr marL="9525" marR="9525" marT="9525" marB="0" anchor="b"/>
                </a:tc>
              </a:tr>
              <a:tr h="320743">
                <a:tc vMerge="1">
                  <a:txBody>
                    <a:bodyPr/>
                    <a:lstStyle/>
                    <a:p>
                      <a:endParaRPr lang="en-US" dirty="0"/>
                    </a:p>
                  </a:txBody>
                  <a:tcPr/>
                </a:tc>
                <a:tc>
                  <a:txBody>
                    <a:bodyPr/>
                    <a:lstStyle/>
                    <a:p>
                      <a:pPr algn="l" fontAlgn="b"/>
                      <a:r>
                        <a:rPr lang="en-US" sz="1100" b="0" i="0" u="none" strike="noStrike">
                          <a:solidFill>
                            <a:srgbClr val="000000"/>
                          </a:solidFill>
                          <a:effectLst/>
                          <a:latin typeface="Calibri"/>
                        </a:rPr>
                        <a:t>145:15885</a:t>
                      </a:r>
                    </a:p>
                  </a:txBody>
                  <a:tcPr marL="9525" marR="9525" marT="9525" marB="0" anchor="b"/>
                </a:tc>
                <a:tc>
                  <a:txBody>
                    <a:bodyPr/>
                    <a:lstStyle/>
                    <a:p>
                      <a:pPr algn="r" fontAlgn="b"/>
                      <a:r>
                        <a:rPr lang="en-US" sz="1100" b="0" i="0" u="none" strike="noStrike">
                          <a:solidFill>
                            <a:srgbClr val="000000"/>
                          </a:solidFill>
                          <a:effectLst/>
                          <a:latin typeface="Calibri"/>
                        </a:rPr>
                        <a:t>11</a:t>
                      </a:r>
                    </a:p>
                  </a:txBody>
                  <a:tcPr marL="9525" marR="9525" marT="9525" marB="0" anchor="b"/>
                </a:tc>
                <a:tc>
                  <a:txBody>
                    <a:bodyPr/>
                    <a:lstStyle/>
                    <a:p>
                      <a:pPr algn="r" fontAlgn="b"/>
                      <a:r>
                        <a:rPr lang="en-US" sz="1100" b="0" i="0" u="none" strike="noStrike">
                          <a:solidFill>
                            <a:srgbClr val="000000"/>
                          </a:solidFill>
                          <a:effectLst/>
                          <a:latin typeface="Calibri"/>
                        </a:rPr>
                        <a:t>15741</a:t>
                      </a:r>
                    </a:p>
                  </a:txBody>
                  <a:tcPr marL="9525" marR="9525" marT="9525" marB="0" anchor="b"/>
                </a:tc>
                <a:tc>
                  <a:txBody>
                    <a:bodyPr/>
                    <a:lstStyle/>
                    <a:p>
                      <a:pPr algn="r" fontAlgn="b"/>
                      <a:r>
                        <a:rPr lang="en-US" sz="1100" b="0" i="0" u="none" strike="noStrike">
                          <a:solidFill>
                            <a:srgbClr val="000000"/>
                          </a:solidFill>
                          <a:effectLst/>
                          <a:latin typeface="Calibri"/>
                        </a:rPr>
                        <a:t>1</a:t>
                      </a:r>
                    </a:p>
                  </a:txBody>
                  <a:tcPr marL="9525" marR="9525" marT="9525" marB="0" anchor="b"/>
                </a:tc>
                <a:tc>
                  <a:txBody>
                    <a:bodyPr/>
                    <a:lstStyle/>
                    <a:p>
                      <a:pPr algn="r" fontAlgn="b"/>
                      <a:r>
                        <a:rPr lang="en-US" sz="1100" b="0" i="0" u="none" strike="noStrike">
                          <a:solidFill>
                            <a:srgbClr val="000000"/>
                          </a:solidFill>
                          <a:effectLst/>
                          <a:latin typeface="Calibri"/>
                        </a:rPr>
                        <a:t>2</a:t>
                      </a:r>
                    </a:p>
                  </a:txBody>
                  <a:tcPr marL="9525" marR="9525" marT="9525" marB="0" anchor="b"/>
                </a:tc>
                <a:tc>
                  <a:txBody>
                    <a:bodyPr/>
                    <a:lstStyle/>
                    <a:p>
                      <a:pPr algn="l" fontAlgn="b"/>
                      <a:r>
                        <a:rPr lang="en-US" sz="1100" b="0" i="0" u="none" strike="noStrike">
                          <a:solidFill>
                            <a:srgbClr val="000000"/>
                          </a:solidFill>
                          <a:effectLst/>
                          <a:latin typeface="Calibri"/>
                        </a:rPr>
                        <a:t>[144-144]</a:t>
                      </a:r>
                    </a:p>
                  </a:txBody>
                  <a:tcPr marL="9525" marR="9525" marT="9525" marB="0" anchor="b"/>
                </a:tc>
                <a:tc>
                  <a:txBody>
                    <a:bodyPr/>
                    <a:lstStyle/>
                    <a:p>
                      <a:pPr algn="l" fontAlgn="b"/>
                      <a:r>
                        <a:rPr lang="en-US" sz="1100" b="0" i="0" u="none" strike="noStrike">
                          <a:solidFill>
                            <a:srgbClr val="000000"/>
                          </a:solidFill>
                          <a:effectLst/>
                          <a:latin typeface="Calibri"/>
                        </a:rPr>
                        <a:t>C</a:t>
                      </a:r>
                    </a:p>
                  </a:txBody>
                  <a:tcPr marL="9525" marR="9525" marT="9525" marB="0" anchor="b"/>
                </a:tc>
                <a:tc>
                  <a:txBody>
                    <a:bodyPr/>
                    <a:lstStyle/>
                    <a:p>
                      <a:pPr algn="l" fontAlgn="b"/>
                      <a:r>
                        <a:rPr lang="en-US" sz="1100" b="0" i="0" u="none" strike="noStrike">
                          <a:solidFill>
                            <a:srgbClr val="000000"/>
                          </a:solidFill>
                          <a:effectLst/>
                          <a:latin typeface="Calibri"/>
                        </a:rPr>
                        <a:t>[15885-15885]</a:t>
                      </a:r>
                    </a:p>
                  </a:txBody>
                  <a:tcPr marL="9525" marR="9525" marT="9525" marB="0" anchor="b"/>
                </a:tc>
                <a:tc>
                  <a:txBody>
                    <a:bodyPr/>
                    <a:lstStyle/>
                    <a:p>
                      <a:pPr algn="l" fontAlgn="b"/>
                      <a:r>
                        <a:rPr lang="en-US" sz="1100" b="0" i="0" u="none" strike="noStrike">
                          <a:solidFill>
                            <a:srgbClr val="000000"/>
                          </a:solidFill>
                          <a:effectLst/>
                          <a:latin typeface="Calibri"/>
                        </a:rPr>
                        <a:t>C</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179:16027</a:t>
                      </a:r>
                    </a:p>
                  </a:txBody>
                  <a:tcPr marL="9525" marR="9525" marT="9525" marB="0" anchor="b"/>
                </a:tc>
                <a:tc>
                  <a:txBody>
                    <a:bodyPr/>
                    <a:lstStyle/>
                    <a:p>
                      <a:pPr algn="r" fontAlgn="b"/>
                      <a:r>
                        <a:rPr lang="en-US" sz="1100" b="0" i="0" u="none" strike="noStrike">
                          <a:solidFill>
                            <a:srgbClr val="000000"/>
                          </a:solidFill>
                          <a:effectLst/>
                          <a:latin typeface="Calibri"/>
                        </a:rPr>
                        <a:t>18</a:t>
                      </a:r>
                    </a:p>
                  </a:txBody>
                  <a:tcPr marL="9525" marR="9525" marT="9525" marB="0" anchor="b"/>
                </a:tc>
                <a:tc>
                  <a:txBody>
                    <a:bodyPr/>
                    <a:lstStyle/>
                    <a:p>
                      <a:pPr algn="r" fontAlgn="b"/>
                      <a:r>
                        <a:rPr lang="en-US" sz="1100" b="0" i="0" u="none" strike="noStrike">
                          <a:solidFill>
                            <a:srgbClr val="000000"/>
                          </a:solidFill>
                          <a:effectLst/>
                          <a:latin typeface="Calibri"/>
                        </a:rPr>
                        <a:t>15849</a:t>
                      </a:r>
                    </a:p>
                  </a:txBody>
                  <a:tcPr marL="9525" marR="9525" marT="9525" marB="0" anchor="b"/>
                </a:tc>
                <a:tc>
                  <a:txBody>
                    <a:bodyPr/>
                    <a:lstStyle/>
                    <a:p>
                      <a:pPr algn="r" fontAlgn="b"/>
                      <a:r>
                        <a:rPr lang="en-US" sz="1100" b="0" i="0" u="none" strike="noStrike">
                          <a:solidFill>
                            <a:srgbClr val="000000"/>
                          </a:solidFill>
                          <a:effectLst/>
                          <a:latin typeface="Calibri"/>
                        </a:rPr>
                        <a:t>2</a:t>
                      </a:r>
                    </a:p>
                  </a:txBody>
                  <a:tcPr marL="9525" marR="9525" marT="9525" marB="0" anchor="b"/>
                </a:tc>
                <a:tc>
                  <a:txBody>
                    <a:bodyPr/>
                    <a:lstStyle/>
                    <a:p>
                      <a:pPr algn="r" fontAlgn="b"/>
                      <a:r>
                        <a:rPr lang="en-US" sz="1100" b="0" i="0" u="none" strike="noStrike">
                          <a:solidFill>
                            <a:srgbClr val="000000"/>
                          </a:solidFill>
                          <a:effectLst/>
                          <a:latin typeface="Calibri"/>
                        </a:rPr>
                        <a:t>7</a:t>
                      </a:r>
                    </a:p>
                  </a:txBody>
                  <a:tcPr marL="9525" marR="9525" marT="9525" marB="0" anchor="b"/>
                </a:tc>
                <a:tc>
                  <a:txBody>
                    <a:bodyPr/>
                    <a:lstStyle/>
                    <a:p>
                      <a:pPr algn="l" fontAlgn="b"/>
                      <a:r>
                        <a:rPr lang="en-US" sz="1100" b="0" i="0" u="none" strike="noStrike">
                          <a:solidFill>
                            <a:srgbClr val="000000"/>
                          </a:solidFill>
                          <a:effectLst/>
                          <a:latin typeface="Calibri"/>
                        </a:rPr>
                        <a:t>[179-180]</a:t>
                      </a:r>
                    </a:p>
                  </a:txBody>
                  <a:tcPr marL="9525" marR="9525" marT="9525" marB="0" anchor="b"/>
                </a:tc>
                <a:tc>
                  <a:txBody>
                    <a:bodyPr/>
                    <a:lstStyle/>
                    <a:p>
                      <a:pPr algn="l" fontAlgn="b"/>
                      <a:r>
                        <a:rPr lang="en-US" sz="1100" b="0" i="0" u="none" strike="noStrike">
                          <a:solidFill>
                            <a:srgbClr val="000000"/>
                          </a:solidFill>
                          <a:effectLst/>
                          <a:latin typeface="Calibri"/>
                        </a:rPr>
                        <a:t>TT</a:t>
                      </a:r>
                    </a:p>
                  </a:txBody>
                  <a:tcPr marL="9525" marR="9525" marT="9525" marB="0" anchor="b"/>
                </a:tc>
                <a:tc>
                  <a:txBody>
                    <a:bodyPr/>
                    <a:lstStyle/>
                    <a:p>
                      <a:pPr algn="l" fontAlgn="b"/>
                      <a:r>
                        <a:rPr lang="en-US" sz="1100" b="0" i="0" u="none" strike="noStrike">
                          <a:solidFill>
                            <a:srgbClr val="000000"/>
                          </a:solidFill>
                          <a:effectLst/>
                          <a:latin typeface="Calibri"/>
                        </a:rPr>
                        <a:t>[16028-16029]</a:t>
                      </a:r>
                    </a:p>
                  </a:txBody>
                  <a:tcPr marL="9525" marR="9525" marT="9525" marB="0" anchor="b"/>
                </a:tc>
                <a:tc>
                  <a:txBody>
                    <a:bodyPr/>
                    <a:lstStyle/>
                    <a:p>
                      <a:pPr algn="l" fontAlgn="b"/>
                      <a:r>
                        <a:rPr lang="en-US" sz="1100" b="0" i="0" u="none" strike="noStrike">
                          <a:solidFill>
                            <a:srgbClr val="000000"/>
                          </a:solidFill>
                          <a:effectLst/>
                          <a:latin typeface="Calibri"/>
                        </a:rPr>
                        <a:t>TT</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2088:16100</a:t>
                      </a:r>
                    </a:p>
                  </a:txBody>
                  <a:tcPr marL="9525" marR="9525" marT="9525" marB="0" anchor="b"/>
                </a:tc>
                <a:tc>
                  <a:txBody>
                    <a:bodyPr/>
                    <a:lstStyle/>
                    <a:p>
                      <a:pPr algn="r" fontAlgn="b"/>
                      <a:r>
                        <a:rPr lang="en-US" sz="1100" b="0" i="0" u="none" strike="noStrike">
                          <a:solidFill>
                            <a:srgbClr val="000000"/>
                          </a:solidFill>
                          <a:effectLst/>
                          <a:latin typeface="Calibri"/>
                        </a:rPr>
                        <a:t>11</a:t>
                      </a:r>
                    </a:p>
                  </a:txBody>
                  <a:tcPr marL="9525" marR="9525" marT="9525" marB="0" anchor="b"/>
                </a:tc>
                <a:tc>
                  <a:txBody>
                    <a:bodyPr/>
                    <a:lstStyle/>
                    <a:p>
                      <a:pPr algn="r" fontAlgn="b"/>
                      <a:r>
                        <a:rPr lang="en-US" sz="1100" b="0" i="0" u="none" strike="noStrike">
                          <a:solidFill>
                            <a:srgbClr val="000000"/>
                          </a:solidFill>
                          <a:effectLst/>
                          <a:latin typeface="Calibri"/>
                        </a:rPr>
                        <a:t>14013</a:t>
                      </a:r>
                    </a:p>
                  </a:txBody>
                  <a:tcPr marL="9525" marR="9525" marT="9525" marB="0" anchor="b"/>
                </a:tc>
                <a:tc>
                  <a:txBody>
                    <a:bodyPr/>
                    <a:lstStyle/>
                    <a:p>
                      <a:pPr algn="r" fontAlgn="b"/>
                      <a:r>
                        <a:rPr lang="en-US" sz="1100" b="0" i="0" u="none" strike="noStrike">
                          <a:solidFill>
                            <a:srgbClr val="000000"/>
                          </a:solidFill>
                          <a:effectLst/>
                          <a:latin typeface="Calibri"/>
                        </a:rPr>
                        <a:t>2</a:t>
                      </a:r>
                    </a:p>
                  </a:txBody>
                  <a:tcPr marL="9525" marR="9525" marT="9525" marB="0" anchor="b"/>
                </a:tc>
                <a:tc>
                  <a:txBody>
                    <a:bodyPr/>
                    <a:lstStyle/>
                    <a:p>
                      <a:pPr algn="r" fontAlgn="b"/>
                      <a:r>
                        <a:rPr lang="en-US" sz="1100" b="0" i="0" u="none" strike="noStrike">
                          <a:solidFill>
                            <a:srgbClr val="000000"/>
                          </a:solidFill>
                          <a:effectLst/>
                          <a:latin typeface="Calibri"/>
                        </a:rPr>
                        <a:t>7</a:t>
                      </a:r>
                    </a:p>
                  </a:txBody>
                  <a:tcPr marL="9525" marR="9525" marT="9525" marB="0" anchor="b"/>
                </a:tc>
                <a:tc>
                  <a:txBody>
                    <a:bodyPr/>
                    <a:lstStyle/>
                    <a:p>
                      <a:pPr algn="l" fontAlgn="b"/>
                      <a:r>
                        <a:rPr lang="en-US" sz="1100" b="0" i="0" u="none" strike="noStrike">
                          <a:solidFill>
                            <a:srgbClr val="000000"/>
                          </a:solidFill>
                          <a:effectLst/>
                          <a:latin typeface="Calibri"/>
                        </a:rPr>
                        <a:t>[2088-2089]</a:t>
                      </a:r>
                    </a:p>
                  </a:txBody>
                  <a:tcPr marL="9525" marR="9525" marT="9525" marB="0" anchor="b"/>
                </a:tc>
                <a:tc>
                  <a:txBody>
                    <a:bodyPr/>
                    <a:lstStyle/>
                    <a:p>
                      <a:pPr algn="l" fontAlgn="b"/>
                      <a:r>
                        <a:rPr lang="en-US" sz="1100" b="0" i="0" u="none" strike="noStrike">
                          <a:solidFill>
                            <a:srgbClr val="000000"/>
                          </a:solidFill>
                          <a:effectLst/>
                          <a:latin typeface="Calibri"/>
                        </a:rPr>
                        <a:t>TT</a:t>
                      </a:r>
                    </a:p>
                  </a:txBody>
                  <a:tcPr marL="9525" marR="9525" marT="9525" marB="0" anchor="b"/>
                </a:tc>
                <a:tc>
                  <a:txBody>
                    <a:bodyPr/>
                    <a:lstStyle/>
                    <a:p>
                      <a:pPr algn="l" fontAlgn="b"/>
                      <a:r>
                        <a:rPr lang="en-US" sz="1100" b="0" i="0" u="none" strike="noStrike">
                          <a:solidFill>
                            <a:srgbClr val="000000"/>
                          </a:solidFill>
                          <a:effectLst/>
                          <a:latin typeface="Calibri"/>
                        </a:rPr>
                        <a:t>[16101-16102]</a:t>
                      </a:r>
                    </a:p>
                  </a:txBody>
                  <a:tcPr marL="9525" marR="9525" marT="9525" marB="0" anchor="b"/>
                </a:tc>
                <a:tc>
                  <a:txBody>
                    <a:bodyPr/>
                    <a:lstStyle/>
                    <a:p>
                      <a:pPr algn="l" fontAlgn="b"/>
                      <a:r>
                        <a:rPr lang="en-US" sz="1100" b="0" i="0" u="none" strike="noStrike">
                          <a:solidFill>
                            <a:srgbClr val="000000"/>
                          </a:solidFill>
                          <a:effectLst/>
                          <a:latin typeface="Calibri"/>
                        </a:rPr>
                        <a:t>TT</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233:16153</a:t>
                      </a:r>
                    </a:p>
                  </a:txBody>
                  <a:tcPr marL="9525" marR="9525" marT="9525" marB="0" anchor="b"/>
                </a:tc>
                <a:tc>
                  <a:txBody>
                    <a:bodyPr/>
                    <a:lstStyle/>
                    <a:p>
                      <a:pPr algn="r" fontAlgn="b"/>
                      <a:r>
                        <a:rPr lang="en-US" sz="1100" b="0" i="0" u="none" strike="noStrike">
                          <a:solidFill>
                            <a:srgbClr val="000000"/>
                          </a:solidFill>
                          <a:effectLst/>
                          <a:latin typeface="Calibri"/>
                        </a:rPr>
                        <a:t>13</a:t>
                      </a:r>
                    </a:p>
                  </a:txBody>
                  <a:tcPr marL="9525" marR="9525" marT="9525" marB="0" anchor="b"/>
                </a:tc>
                <a:tc>
                  <a:txBody>
                    <a:bodyPr/>
                    <a:lstStyle/>
                    <a:p>
                      <a:pPr algn="r" fontAlgn="b"/>
                      <a:r>
                        <a:rPr lang="en-US" sz="1100" b="0" i="0" u="none" strike="noStrike">
                          <a:solidFill>
                            <a:srgbClr val="000000"/>
                          </a:solidFill>
                          <a:effectLst/>
                          <a:latin typeface="Calibri"/>
                        </a:rPr>
                        <a:t>15921</a:t>
                      </a:r>
                    </a:p>
                  </a:txBody>
                  <a:tcPr marL="9525" marR="9525" marT="9525" marB="0" anchor="b"/>
                </a:tc>
                <a:tc>
                  <a:txBody>
                    <a:bodyPr/>
                    <a:lstStyle/>
                    <a:p>
                      <a:pPr algn="r" fontAlgn="b"/>
                      <a:r>
                        <a:rPr lang="en-US" sz="1100" b="0" i="0" u="none" strike="noStrike">
                          <a:solidFill>
                            <a:srgbClr val="000000"/>
                          </a:solidFill>
                          <a:effectLst/>
                          <a:latin typeface="Calibri"/>
                        </a:rPr>
                        <a:t>5</a:t>
                      </a:r>
                    </a:p>
                  </a:txBody>
                  <a:tcPr marL="9525" marR="9525" marT="9525" marB="0" anchor="b"/>
                </a:tc>
                <a:tc>
                  <a:txBody>
                    <a:bodyPr/>
                    <a:lstStyle/>
                    <a:p>
                      <a:pPr algn="r" fontAlgn="b"/>
                      <a:r>
                        <a:rPr lang="en-US" sz="1100" b="0" i="0" u="none" strike="noStrike">
                          <a:solidFill>
                            <a:srgbClr val="000000"/>
                          </a:solidFill>
                          <a:effectLst/>
                          <a:latin typeface="Calibri"/>
                        </a:rPr>
                        <a:t>7</a:t>
                      </a:r>
                    </a:p>
                  </a:txBody>
                  <a:tcPr marL="9525" marR="9525" marT="9525" marB="0" anchor="b"/>
                </a:tc>
                <a:tc>
                  <a:txBody>
                    <a:bodyPr/>
                    <a:lstStyle/>
                    <a:p>
                      <a:pPr algn="l" fontAlgn="b"/>
                      <a:r>
                        <a:rPr lang="en-US" sz="1100" b="0" i="0" u="none" strike="noStrike">
                          <a:solidFill>
                            <a:srgbClr val="000000"/>
                          </a:solidFill>
                          <a:effectLst/>
                          <a:latin typeface="Calibri"/>
                        </a:rPr>
                        <a:t>[233-237]</a:t>
                      </a:r>
                    </a:p>
                  </a:txBody>
                  <a:tcPr marL="9525" marR="9525" marT="9525" marB="0" anchor="b"/>
                </a:tc>
                <a:tc>
                  <a:txBody>
                    <a:bodyPr/>
                    <a:lstStyle/>
                    <a:p>
                      <a:pPr algn="l" fontAlgn="b"/>
                      <a:r>
                        <a:rPr lang="en-US" sz="1100" b="0" i="0" u="none" strike="noStrike">
                          <a:solidFill>
                            <a:srgbClr val="000000"/>
                          </a:solidFill>
                          <a:effectLst/>
                          <a:latin typeface="Calibri"/>
                        </a:rPr>
                        <a:t>TAATA</a:t>
                      </a:r>
                    </a:p>
                  </a:txBody>
                  <a:tcPr marL="9525" marR="9525" marT="9525" marB="0" anchor="b"/>
                </a:tc>
                <a:tc>
                  <a:txBody>
                    <a:bodyPr/>
                    <a:lstStyle/>
                    <a:p>
                      <a:pPr algn="l" fontAlgn="b"/>
                      <a:r>
                        <a:rPr lang="en-US" sz="1100" b="0" i="0" u="none" strike="noStrike">
                          <a:solidFill>
                            <a:srgbClr val="000000"/>
                          </a:solidFill>
                          <a:effectLst/>
                          <a:latin typeface="Calibri"/>
                        </a:rPr>
                        <a:t>[16154-16158]</a:t>
                      </a:r>
                    </a:p>
                  </a:txBody>
                  <a:tcPr marL="9525" marR="9525" marT="9525" marB="0" anchor="b"/>
                </a:tc>
                <a:tc>
                  <a:txBody>
                    <a:bodyPr/>
                    <a:lstStyle/>
                    <a:p>
                      <a:pPr algn="l" fontAlgn="b"/>
                      <a:r>
                        <a:rPr lang="en-US" sz="1100" b="0" i="0" u="none" strike="noStrike">
                          <a:solidFill>
                            <a:srgbClr val="000000"/>
                          </a:solidFill>
                          <a:effectLst/>
                          <a:latin typeface="Calibri"/>
                        </a:rPr>
                        <a:t>TAGTA</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281:15181</a:t>
                      </a:r>
                    </a:p>
                  </a:txBody>
                  <a:tcPr marL="9525" marR="9525" marT="9525" marB="0" anchor="b"/>
                </a:tc>
                <a:tc>
                  <a:txBody>
                    <a:bodyPr/>
                    <a:lstStyle/>
                    <a:p>
                      <a:pPr algn="r" fontAlgn="b"/>
                      <a:r>
                        <a:rPr lang="en-US" sz="1100" b="0" i="0" u="none" strike="noStrike">
                          <a:solidFill>
                            <a:srgbClr val="000000"/>
                          </a:solidFill>
                          <a:effectLst/>
                          <a:latin typeface="Calibri"/>
                        </a:rPr>
                        <a:t>10</a:t>
                      </a:r>
                    </a:p>
                  </a:txBody>
                  <a:tcPr marL="9525" marR="9525" marT="9525" marB="0" anchor="b"/>
                </a:tc>
                <a:tc>
                  <a:txBody>
                    <a:bodyPr/>
                    <a:lstStyle/>
                    <a:p>
                      <a:pPr algn="r" fontAlgn="b"/>
                      <a:r>
                        <a:rPr lang="en-US" sz="1100" b="0" i="0" u="none" strike="noStrike">
                          <a:solidFill>
                            <a:srgbClr val="000000"/>
                          </a:solidFill>
                          <a:effectLst/>
                          <a:latin typeface="Calibri"/>
                        </a:rPr>
                        <a:t>14901</a:t>
                      </a:r>
                    </a:p>
                  </a:txBody>
                  <a:tcPr marL="9525" marR="9525" marT="9525" marB="0" anchor="b"/>
                </a:tc>
                <a:tc>
                  <a:txBody>
                    <a:bodyPr/>
                    <a:lstStyle/>
                    <a:p>
                      <a:pPr algn="r" fontAlgn="b"/>
                      <a:r>
                        <a:rPr lang="en-US" sz="1100" b="0" i="0" u="none" strike="noStrike">
                          <a:solidFill>
                            <a:srgbClr val="000000"/>
                          </a:solidFill>
                          <a:effectLst/>
                          <a:latin typeface="Calibri"/>
                        </a:rPr>
                        <a:t>7</a:t>
                      </a:r>
                    </a:p>
                  </a:txBody>
                  <a:tcPr marL="9525" marR="9525" marT="9525" marB="0" anchor="b"/>
                </a:tc>
                <a:tc>
                  <a:txBody>
                    <a:bodyPr/>
                    <a:lstStyle/>
                    <a:p>
                      <a:pPr algn="r" fontAlgn="b"/>
                      <a:r>
                        <a:rPr lang="en-US" sz="1100" b="0" i="0" u="none" strike="noStrike">
                          <a:solidFill>
                            <a:srgbClr val="000000"/>
                          </a:solidFill>
                          <a:effectLst/>
                          <a:latin typeface="Calibri"/>
                        </a:rPr>
                        <a:t>6</a:t>
                      </a:r>
                    </a:p>
                  </a:txBody>
                  <a:tcPr marL="9525" marR="9525" marT="9525" marB="0" anchor="b"/>
                </a:tc>
                <a:tc>
                  <a:txBody>
                    <a:bodyPr/>
                    <a:lstStyle/>
                    <a:p>
                      <a:pPr algn="l" fontAlgn="b"/>
                      <a:r>
                        <a:rPr lang="en-US" sz="1100" b="0" i="0" u="none" strike="noStrike">
                          <a:solidFill>
                            <a:srgbClr val="000000"/>
                          </a:solidFill>
                          <a:effectLst/>
                          <a:latin typeface="Calibri"/>
                        </a:rPr>
                        <a:t>[281-287]</a:t>
                      </a:r>
                    </a:p>
                  </a:txBody>
                  <a:tcPr marL="9525" marR="9525" marT="9525" marB="0" anchor="b"/>
                </a:tc>
                <a:tc>
                  <a:txBody>
                    <a:bodyPr/>
                    <a:lstStyle/>
                    <a:p>
                      <a:pPr algn="l" fontAlgn="b"/>
                      <a:r>
                        <a:rPr lang="en-US" sz="1100" b="0" i="0" u="none" strike="noStrike">
                          <a:solidFill>
                            <a:srgbClr val="000000"/>
                          </a:solidFill>
                          <a:effectLst/>
                          <a:latin typeface="Calibri"/>
                        </a:rPr>
                        <a:t>ATAACAA</a:t>
                      </a:r>
                    </a:p>
                  </a:txBody>
                  <a:tcPr marL="9525" marR="9525" marT="9525" marB="0" anchor="b"/>
                </a:tc>
                <a:tc>
                  <a:txBody>
                    <a:bodyPr/>
                    <a:lstStyle/>
                    <a:p>
                      <a:pPr algn="l" fontAlgn="b"/>
                      <a:r>
                        <a:rPr lang="en-US" sz="1100" b="0" i="0" u="none" strike="noStrike">
                          <a:solidFill>
                            <a:srgbClr val="000000"/>
                          </a:solidFill>
                          <a:effectLst/>
                          <a:latin typeface="Calibri"/>
                        </a:rPr>
                        <a:t>[15182-15188]</a:t>
                      </a:r>
                    </a:p>
                  </a:txBody>
                  <a:tcPr marL="9525" marR="9525" marT="9525" marB="0" anchor="b"/>
                </a:tc>
                <a:tc>
                  <a:txBody>
                    <a:bodyPr/>
                    <a:lstStyle/>
                    <a:p>
                      <a:pPr algn="l" fontAlgn="b"/>
                      <a:r>
                        <a:rPr lang="en-US" sz="1100" b="0" i="0" u="none" strike="noStrike">
                          <a:solidFill>
                            <a:srgbClr val="000000"/>
                          </a:solidFill>
                          <a:effectLst/>
                          <a:latin typeface="Calibri"/>
                        </a:rPr>
                        <a:t>ATTACAA</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295:15663</a:t>
                      </a:r>
                    </a:p>
                  </a:txBody>
                  <a:tcPr marL="9525" marR="9525" marT="9525" marB="0" anchor="b"/>
                </a:tc>
                <a:tc>
                  <a:txBody>
                    <a:bodyPr/>
                    <a:lstStyle/>
                    <a:p>
                      <a:pPr algn="r" fontAlgn="b"/>
                      <a:r>
                        <a:rPr lang="en-US" sz="1100" b="0" i="0" u="none" strike="noStrike">
                          <a:solidFill>
                            <a:srgbClr val="000000"/>
                          </a:solidFill>
                          <a:effectLst/>
                          <a:latin typeface="Calibri"/>
                        </a:rPr>
                        <a:t>10</a:t>
                      </a:r>
                    </a:p>
                  </a:txBody>
                  <a:tcPr marL="9525" marR="9525" marT="9525" marB="0" anchor="b"/>
                </a:tc>
                <a:tc>
                  <a:txBody>
                    <a:bodyPr/>
                    <a:lstStyle/>
                    <a:p>
                      <a:pPr algn="r" fontAlgn="b"/>
                      <a:r>
                        <a:rPr lang="en-US" sz="1100" b="0" i="0" u="none" strike="noStrike">
                          <a:solidFill>
                            <a:srgbClr val="000000"/>
                          </a:solidFill>
                          <a:effectLst/>
                          <a:latin typeface="Calibri"/>
                        </a:rPr>
                        <a:t>15369</a:t>
                      </a:r>
                    </a:p>
                  </a:txBody>
                  <a:tcPr marL="9525" marR="9525" marT="9525" marB="0" anchor="b"/>
                </a:tc>
                <a:tc>
                  <a:txBody>
                    <a:bodyPr/>
                    <a:lstStyle/>
                    <a:p>
                      <a:pPr algn="r" fontAlgn="b"/>
                      <a:r>
                        <a:rPr lang="en-US" sz="1100" b="0" i="0" u="none" strike="noStrike">
                          <a:solidFill>
                            <a:srgbClr val="000000"/>
                          </a:solidFill>
                          <a:effectLst/>
                          <a:latin typeface="Calibri"/>
                        </a:rPr>
                        <a:t>6</a:t>
                      </a:r>
                    </a:p>
                  </a:txBody>
                  <a:tcPr marL="9525" marR="9525" marT="9525" marB="0" anchor="b"/>
                </a:tc>
                <a:tc>
                  <a:txBody>
                    <a:bodyPr/>
                    <a:lstStyle/>
                    <a:p>
                      <a:pPr algn="r" fontAlgn="b"/>
                      <a:r>
                        <a:rPr lang="en-US" sz="1100" b="0" i="0" u="none" strike="noStrike">
                          <a:solidFill>
                            <a:srgbClr val="000000"/>
                          </a:solidFill>
                          <a:effectLst/>
                          <a:latin typeface="Calibri"/>
                        </a:rPr>
                        <a:t>5</a:t>
                      </a:r>
                    </a:p>
                  </a:txBody>
                  <a:tcPr marL="9525" marR="9525" marT="9525" marB="0" anchor="b"/>
                </a:tc>
                <a:tc>
                  <a:txBody>
                    <a:bodyPr/>
                    <a:lstStyle/>
                    <a:p>
                      <a:pPr algn="l" fontAlgn="b"/>
                      <a:r>
                        <a:rPr lang="en-US" sz="1100" b="0" i="0" u="none" strike="noStrike">
                          <a:solidFill>
                            <a:srgbClr val="000000"/>
                          </a:solidFill>
                          <a:effectLst/>
                          <a:latin typeface="Calibri"/>
                        </a:rPr>
                        <a:t>[295-300]</a:t>
                      </a:r>
                    </a:p>
                  </a:txBody>
                  <a:tcPr marL="9525" marR="9525" marT="9525" marB="0" anchor="b"/>
                </a:tc>
                <a:tc>
                  <a:txBody>
                    <a:bodyPr/>
                    <a:lstStyle/>
                    <a:p>
                      <a:pPr algn="l" fontAlgn="b"/>
                      <a:r>
                        <a:rPr lang="en-US" sz="1100" b="0" i="0" u="none" strike="noStrike">
                          <a:solidFill>
                            <a:srgbClr val="000000"/>
                          </a:solidFill>
                          <a:effectLst/>
                          <a:latin typeface="Calibri"/>
                        </a:rPr>
                        <a:t>CCACCA</a:t>
                      </a:r>
                    </a:p>
                  </a:txBody>
                  <a:tcPr marL="9525" marR="9525" marT="9525" marB="0" anchor="b"/>
                </a:tc>
                <a:tc>
                  <a:txBody>
                    <a:bodyPr/>
                    <a:lstStyle/>
                    <a:p>
                      <a:pPr algn="l" fontAlgn="b"/>
                      <a:r>
                        <a:rPr lang="en-US" sz="1100" b="0" i="0" u="none" strike="noStrike">
                          <a:solidFill>
                            <a:srgbClr val="000000"/>
                          </a:solidFill>
                          <a:effectLst/>
                          <a:latin typeface="Calibri"/>
                        </a:rPr>
                        <a:t>[15664-15669]</a:t>
                      </a:r>
                    </a:p>
                  </a:txBody>
                  <a:tcPr marL="9525" marR="9525" marT="9525" marB="0" anchor="b"/>
                </a:tc>
                <a:tc>
                  <a:txBody>
                    <a:bodyPr/>
                    <a:lstStyle/>
                    <a:p>
                      <a:pPr algn="l" fontAlgn="b"/>
                      <a:r>
                        <a:rPr lang="en-US" sz="1100" b="0" i="0" u="none" strike="noStrike">
                          <a:solidFill>
                            <a:srgbClr val="000000"/>
                          </a:solidFill>
                          <a:effectLst/>
                          <a:latin typeface="Calibri"/>
                        </a:rPr>
                        <a:t>CCTCCA</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304:15925</a:t>
                      </a:r>
                    </a:p>
                  </a:txBody>
                  <a:tcPr marL="9525" marR="9525" marT="9525" marB="0" anchor="b"/>
                </a:tc>
                <a:tc>
                  <a:txBody>
                    <a:bodyPr/>
                    <a:lstStyle/>
                    <a:p>
                      <a:pPr algn="r" fontAlgn="b"/>
                      <a:r>
                        <a:rPr lang="en-US" sz="1100" b="0" i="0" u="none" strike="noStrike">
                          <a:solidFill>
                            <a:srgbClr val="000000"/>
                          </a:solidFill>
                          <a:effectLst/>
                          <a:latin typeface="Calibri"/>
                        </a:rPr>
                        <a:t>14</a:t>
                      </a:r>
                    </a:p>
                  </a:txBody>
                  <a:tcPr marL="9525" marR="9525" marT="9525" marB="0" anchor="b"/>
                </a:tc>
                <a:tc>
                  <a:txBody>
                    <a:bodyPr/>
                    <a:lstStyle/>
                    <a:p>
                      <a:pPr algn="r" fontAlgn="b"/>
                      <a:r>
                        <a:rPr lang="en-US" sz="1100" b="0" i="0" u="none" strike="noStrike">
                          <a:solidFill>
                            <a:srgbClr val="000000"/>
                          </a:solidFill>
                          <a:effectLst/>
                          <a:latin typeface="Calibri"/>
                        </a:rPr>
                        <a:t>15622</a:t>
                      </a:r>
                    </a:p>
                  </a:txBody>
                  <a:tcPr marL="9525" marR="9525" marT="9525" marB="0" anchor="b"/>
                </a:tc>
                <a:tc>
                  <a:txBody>
                    <a:bodyPr/>
                    <a:lstStyle/>
                    <a:p>
                      <a:pPr algn="r" fontAlgn="b"/>
                      <a:r>
                        <a:rPr lang="en-US" sz="1100" b="0" i="0" u="none" strike="noStrike">
                          <a:solidFill>
                            <a:srgbClr val="000000"/>
                          </a:solidFill>
                          <a:effectLst/>
                          <a:latin typeface="Calibri"/>
                        </a:rPr>
                        <a:t>3</a:t>
                      </a:r>
                    </a:p>
                  </a:txBody>
                  <a:tcPr marL="9525" marR="9525" marT="9525" marB="0" anchor="b"/>
                </a:tc>
                <a:tc>
                  <a:txBody>
                    <a:bodyPr/>
                    <a:lstStyle/>
                    <a:p>
                      <a:pPr algn="r" fontAlgn="b"/>
                      <a:r>
                        <a:rPr lang="en-US" sz="1100" b="0" i="0" u="none" strike="noStrike">
                          <a:solidFill>
                            <a:srgbClr val="000000"/>
                          </a:solidFill>
                          <a:effectLst/>
                          <a:latin typeface="Calibri"/>
                        </a:rPr>
                        <a:t>4</a:t>
                      </a:r>
                    </a:p>
                  </a:txBody>
                  <a:tcPr marL="9525" marR="9525" marT="9525" marB="0" anchor="b"/>
                </a:tc>
                <a:tc>
                  <a:txBody>
                    <a:bodyPr/>
                    <a:lstStyle/>
                    <a:p>
                      <a:pPr algn="l" fontAlgn="b"/>
                      <a:r>
                        <a:rPr lang="en-US" sz="1100" b="0" i="0" u="none" strike="noStrike">
                          <a:solidFill>
                            <a:srgbClr val="000000"/>
                          </a:solidFill>
                          <a:effectLst/>
                          <a:latin typeface="Calibri"/>
                        </a:rPr>
                        <a:t>[301-303]</a:t>
                      </a:r>
                    </a:p>
                  </a:txBody>
                  <a:tcPr marL="9525" marR="9525" marT="9525" marB="0" anchor="b"/>
                </a:tc>
                <a:tc>
                  <a:txBody>
                    <a:bodyPr/>
                    <a:lstStyle/>
                    <a:p>
                      <a:pPr algn="l" fontAlgn="b"/>
                      <a:r>
                        <a:rPr lang="en-US" sz="1100" b="0" i="0" u="none" strike="noStrike">
                          <a:solidFill>
                            <a:srgbClr val="000000"/>
                          </a:solidFill>
                          <a:effectLst/>
                          <a:latin typeface="Calibri"/>
                        </a:rPr>
                        <a:t>AAC</a:t>
                      </a:r>
                    </a:p>
                  </a:txBody>
                  <a:tcPr marL="9525" marR="9525" marT="9525" marB="0" anchor="b"/>
                </a:tc>
                <a:tc>
                  <a:txBody>
                    <a:bodyPr/>
                    <a:lstStyle/>
                    <a:p>
                      <a:pPr algn="l" fontAlgn="b"/>
                      <a:r>
                        <a:rPr lang="en-US" sz="1100" b="0" i="0" u="none" strike="noStrike">
                          <a:solidFill>
                            <a:srgbClr val="000000"/>
                          </a:solidFill>
                          <a:effectLst/>
                          <a:latin typeface="Calibri"/>
                        </a:rPr>
                        <a:t>[15923-15925]</a:t>
                      </a:r>
                    </a:p>
                  </a:txBody>
                  <a:tcPr marL="9525" marR="9525" marT="9525" marB="0" anchor="b"/>
                </a:tc>
                <a:tc>
                  <a:txBody>
                    <a:bodyPr/>
                    <a:lstStyle/>
                    <a:p>
                      <a:pPr algn="l" fontAlgn="b"/>
                      <a:r>
                        <a:rPr lang="en-US" sz="1100" b="0" i="0" u="none" strike="noStrike">
                          <a:solidFill>
                            <a:srgbClr val="000000"/>
                          </a:solidFill>
                          <a:effectLst/>
                          <a:latin typeface="Calibri"/>
                        </a:rPr>
                        <a:t>AAC</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3162:14928</a:t>
                      </a:r>
                    </a:p>
                  </a:txBody>
                  <a:tcPr marL="9525" marR="9525" marT="9525" marB="0" anchor="b"/>
                </a:tc>
                <a:tc>
                  <a:txBody>
                    <a:bodyPr/>
                    <a:lstStyle/>
                    <a:p>
                      <a:pPr algn="r" fontAlgn="b"/>
                      <a:r>
                        <a:rPr lang="en-US" sz="1100" b="0" i="0" u="none" strike="noStrike">
                          <a:solidFill>
                            <a:srgbClr val="000000"/>
                          </a:solidFill>
                          <a:effectLst/>
                          <a:latin typeface="Calibri"/>
                        </a:rPr>
                        <a:t>11</a:t>
                      </a:r>
                    </a:p>
                  </a:txBody>
                  <a:tcPr marL="9525" marR="9525" marT="9525" marB="0" anchor="b"/>
                </a:tc>
                <a:tc>
                  <a:txBody>
                    <a:bodyPr/>
                    <a:lstStyle/>
                    <a:p>
                      <a:pPr algn="r" fontAlgn="b"/>
                      <a:r>
                        <a:rPr lang="en-US" sz="1100" b="0" i="0" u="none" strike="noStrike">
                          <a:solidFill>
                            <a:srgbClr val="000000"/>
                          </a:solidFill>
                          <a:effectLst/>
                          <a:latin typeface="Calibri"/>
                        </a:rPr>
                        <a:t>11768</a:t>
                      </a:r>
                    </a:p>
                  </a:txBody>
                  <a:tcPr marL="9525" marR="9525" marT="9525" marB="0" anchor="b"/>
                </a:tc>
                <a:tc>
                  <a:txBody>
                    <a:bodyPr/>
                    <a:lstStyle/>
                    <a:p>
                      <a:pPr algn="r" fontAlgn="b"/>
                      <a:r>
                        <a:rPr lang="en-US" sz="1100" b="0" i="0" u="none" strike="noStrike">
                          <a:solidFill>
                            <a:srgbClr val="000000"/>
                          </a:solidFill>
                          <a:effectLst/>
                          <a:latin typeface="Calibri"/>
                        </a:rPr>
                        <a:t>5</a:t>
                      </a:r>
                    </a:p>
                  </a:txBody>
                  <a:tcPr marL="9525" marR="9525" marT="9525" marB="0" anchor="b"/>
                </a:tc>
                <a:tc>
                  <a:txBody>
                    <a:bodyPr/>
                    <a:lstStyle/>
                    <a:p>
                      <a:pPr algn="r" fontAlgn="b"/>
                      <a:r>
                        <a:rPr lang="en-US" sz="1100" b="0" i="0" u="none" strike="noStrike">
                          <a:solidFill>
                            <a:srgbClr val="000000"/>
                          </a:solidFill>
                          <a:effectLst/>
                          <a:latin typeface="Calibri"/>
                        </a:rPr>
                        <a:t>6</a:t>
                      </a:r>
                    </a:p>
                  </a:txBody>
                  <a:tcPr marL="9525" marR="9525" marT="9525" marB="0" anchor="b"/>
                </a:tc>
                <a:tc>
                  <a:txBody>
                    <a:bodyPr/>
                    <a:lstStyle/>
                    <a:p>
                      <a:pPr algn="l" fontAlgn="b"/>
                      <a:r>
                        <a:rPr lang="en-US" sz="1100" b="0" i="0" u="none" strike="noStrike">
                          <a:solidFill>
                            <a:srgbClr val="000000"/>
                          </a:solidFill>
                          <a:effectLst/>
                          <a:latin typeface="Calibri"/>
                        </a:rPr>
                        <a:t>[3162-3166]</a:t>
                      </a:r>
                    </a:p>
                  </a:txBody>
                  <a:tcPr marL="9525" marR="9525" marT="9525" marB="0" anchor="b"/>
                </a:tc>
                <a:tc>
                  <a:txBody>
                    <a:bodyPr/>
                    <a:lstStyle/>
                    <a:p>
                      <a:pPr algn="l" fontAlgn="b"/>
                      <a:r>
                        <a:rPr lang="en-US" sz="1100" b="0" i="0" u="none" strike="noStrike">
                          <a:solidFill>
                            <a:srgbClr val="000000"/>
                          </a:solidFill>
                          <a:effectLst/>
                          <a:latin typeface="Calibri"/>
                        </a:rPr>
                        <a:t>CGCCT</a:t>
                      </a:r>
                    </a:p>
                  </a:txBody>
                  <a:tcPr marL="9525" marR="9525" marT="9525" marB="0" anchor="b"/>
                </a:tc>
                <a:tc>
                  <a:txBody>
                    <a:bodyPr/>
                    <a:lstStyle/>
                    <a:p>
                      <a:pPr algn="l" fontAlgn="b"/>
                      <a:r>
                        <a:rPr lang="en-US" sz="1100" b="0" i="0" u="none" strike="noStrike">
                          <a:solidFill>
                            <a:srgbClr val="000000"/>
                          </a:solidFill>
                          <a:effectLst/>
                          <a:latin typeface="Calibri"/>
                        </a:rPr>
                        <a:t>[14929-14933]</a:t>
                      </a:r>
                    </a:p>
                  </a:txBody>
                  <a:tcPr marL="9525" marR="9525" marT="9525" marB="0" anchor="b"/>
                </a:tc>
                <a:tc>
                  <a:txBody>
                    <a:bodyPr/>
                    <a:lstStyle/>
                    <a:p>
                      <a:pPr algn="l" fontAlgn="b"/>
                      <a:r>
                        <a:rPr lang="en-US" sz="1100" b="0" i="0" u="none" strike="noStrike">
                          <a:solidFill>
                            <a:srgbClr val="000000"/>
                          </a:solidFill>
                          <a:effectLst/>
                          <a:latin typeface="Calibri"/>
                        </a:rPr>
                        <a:t>CGCCT</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3415:15542</a:t>
                      </a:r>
                    </a:p>
                  </a:txBody>
                  <a:tcPr marL="9525" marR="9525" marT="9525" marB="0" anchor="b"/>
                </a:tc>
                <a:tc>
                  <a:txBody>
                    <a:bodyPr/>
                    <a:lstStyle/>
                    <a:p>
                      <a:pPr algn="r" fontAlgn="b"/>
                      <a:r>
                        <a:rPr lang="en-US" sz="1100" b="0" i="0" u="none" strike="noStrike">
                          <a:solidFill>
                            <a:srgbClr val="000000"/>
                          </a:solidFill>
                          <a:effectLst/>
                          <a:latin typeface="Calibri"/>
                        </a:rPr>
                        <a:t>11</a:t>
                      </a:r>
                    </a:p>
                  </a:txBody>
                  <a:tcPr marL="9525" marR="9525" marT="9525" marB="0" anchor="b"/>
                </a:tc>
                <a:tc>
                  <a:txBody>
                    <a:bodyPr/>
                    <a:lstStyle/>
                    <a:p>
                      <a:pPr algn="r" fontAlgn="b"/>
                      <a:r>
                        <a:rPr lang="en-US" sz="1100" b="0" i="0" u="none" strike="noStrike">
                          <a:solidFill>
                            <a:srgbClr val="000000"/>
                          </a:solidFill>
                          <a:effectLst/>
                          <a:latin typeface="Calibri"/>
                        </a:rPr>
                        <a:t>12129</a:t>
                      </a:r>
                    </a:p>
                  </a:txBody>
                  <a:tcPr marL="9525" marR="9525" marT="9525" marB="0" anchor="b"/>
                </a:tc>
                <a:tc>
                  <a:txBody>
                    <a:bodyPr/>
                    <a:lstStyle/>
                    <a:p>
                      <a:pPr algn="r" fontAlgn="b"/>
                      <a:r>
                        <a:rPr lang="en-US" sz="1100" b="0" i="0" u="none" strike="noStrike">
                          <a:solidFill>
                            <a:srgbClr val="000000"/>
                          </a:solidFill>
                          <a:effectLst/>
                          <a:latin typeface="Calibri"/>
                        </a:rPr>
                        <a:t>3</a:t>
                      </a:r>
                    </a:p>
                  </a:txBody>
                  <a:tcPr marL="9525" marR="9525" marT="9525" marB="0" anchor="b"/>
                </a:tc>
                <a:tc>
                  <a:txBody>
                    <a:bodyPr/>
                    <a:lstStyle/>
                    <a:p>
                      <a:pPr algn="r" fontAlgn="b"/>
                      <a:r>
                        <a:rPr lang="en-US" sz="1100" b="0" i="0" u="none" strike="noStrike">
                          <a:solidFill>
                            <a:srgbClr val="000000"/>
                          </a:solidFill>
                          <a:effectLst/>
                          <a:latin typeface="Calibri"/>
                        </a:rPr>
                        <a:t>4</a:t>
                      </a:r>
                    </a:p>
                  </a:txBody>
                  <a:tcPr marL="9525" marR="9525" marT="9525" marB="0" anchor="b"/>
                </a:tc>
                <a:tc>
                  <a:txBody>
                    <a:bodyPr/>
                    <a:lstStyle/>
                    <a:p>
                      <a:pPr algn="l" fontAlgn="b"/>
                      <a:r>
                        <a:rPr lang="en-US" sz="1100" b="0" i="0" u="none" strike="noStrike">
                          <a:solidFill>
                            <a:srgbClr val="000000"/>
                          </a:solidFill>
                          <a:effectLst/>
                          <a:latin typeface="Calibri"/>
                        </a:rPr>
                        <a:t>[3415-3417]</a:t>
                      </a:r>
                    </a:p>
                  </a:txBody>
                  <a:tcPr marL="9525" marR="9525" marT="9525" marB="0" anchor="b"/>
                </a:tc>
                <a:tc>
                  <a:txBody>
                    <a:bodyPr/>
                    <a:lstStyle/>
                    <a:p>
                      <a:pPr algn="l" fontAlgn="b"/>
                      <a:r>
                        <a:rPr lang="en-US" sz="1100" b="0" i="0" u="none" strike="noStrike">
                          <a:solidFill>
                            <a:srgbClr val="000000"/>
                          </a:solidFill>
                          <a:effectLst/>
                          <a:latin typeface="Calibri"/>
                        </a:rPr>
                        <a:t>CCC</a:t>
                      </a:r>
                    </a:p>
                  </a:txBody>
                  <a:tcPr marL="9525" marR="9525" marT="9525" marB="0" anchor="b"/>
                </a:tc>
                <a:tc>
                  <a:txBody>
                    <a:bodyPr/>
                    <a:lstStyle/>
                    <a:p>
                      <a:pPr algn="l" fontAlgn="b"/>
                      <a:r>
                        <a:rPr lang="en-US" sz="1100" b="0" i="0" u="none" strike="noStrike">
                          <a:solidFill>
                            <a:srgbClr val="000000"/>
                          </a:solidFill>
                          <a:effectLst/>
                          <a:latin typeface="Calibri"/>
                        </a:rPr>
                        <a:t>[15543-15545]</a:t>
                      </a:r>
                    </a:p>
                  </a:txBody>
                  <a:tcPr marL="9525" marR="9525" marT="9525" marB="0" anchor="b"/>
                </a:tc>
                <a:tc>
                  <a:txBody>
                    <a:bodyPr/>
                    <a:lstStyle/>
                    <a:p>
                      <a:pPr algn="l" fontAlgn="b"/>
                      <a:r>
                        <a:rPr lang="en-US" sz="1100" b="0" i="0" u="none" strike="noStrike">
                          <a:solidFill>
                            <a:srgbClr val="000000"/>
                          </a:solidFill>
                          <a:effectLst/>
                          <a:latin typeface="Calibri"/>
                        </a:rPr>
                        <a:t>CCC</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677:15852</a:t>
                      </a:r>
                    </a:p>
                  </a:txBody>
                  <a:tcPr marL="9525" marR="9525" marT="9525" marB="0" anchor="b"/>
                </a:tc>
                <a:tc>
                  <a:txBody>
                    <a:bodyPr/>
                    <a:lstStyle/>
                    <a:p>
                      <a:pPr algn="r" fontAlgn="b"/>
                      <a:r>
                        <a:rPr lang="en-US" sz="1100" b="0" i="0" u="none" strike="noStrike">
                          <a:solidFill>
                            <a:srgbClr val="000000"/>
                          </a:solidFill>
                          <a:effectLst/>
                          <a:latin typeface="Calibri"/>
                        </a:rPr>
                        <a:t>10</a:t>
                      </a:r>
                    </a:p>
                  </a:txBody>
                  <a:tcPr marL="9525" marR="9525" marT="9525" marB="0" anchor="b"/>
                </a:tc>
                <a:tc>
                  <a:txBody>
                    <a:bodyPr/>
                    <a:lstStyle/>
                    <a:p>
                      <a:pPr algn="r" fontAlgn="b"/>
                      <a:r>
                        <a:rPr lang="en-US" sz="1100" b="0" i="0" u="none" strike="noStrike">
                          <a:solidFill>
                            <a:srgbClr val="000000"/>
                          </a:solidFill>
                          <a:effectLst/>
                          <a:latin typeface="Calibri"/>
                        </a:rPr>
                        <a:t>15176</a:t>
                      </a:r>
                    </a:p>
                  </a:txBody>
                  <a:tcPr marL="9525" marR="9525" marT="9525" marB="0" anchor="b"/>
                </a:tc>
                <a:tc>
                  <a:txBody>
                    <a:bodyPr/>
                    <a:lstStyle/>
                    <a:p>
                      <a:pPr algn="r" fontAlgn="b"/>
                      <a:r>
                        <a:rPr lang="en-US" sz="1100" b="0" i="0" u="none" strike="noStrike">
                          <a:solidFill>
                            <a:srgbClr val="000000"/>
                          </a:solidFill>
                          <a:effectLst/>
                          <a:latin typeface="Calibri"/>
                        </a:rPr>
                        <a:t>2</a:t>
                      </a:r>
                    </a:p>
                  </a:txBody>
                  <a:tcPr marL="9525" marR="9525" marT="9525" marB="0" anchor="b"/>
                </a:tc>
                <a:tc>
                  <a:txBody>
                    <a:bodyPr/>
                    <a:lstStyle/>
                    <a:p>
                      <a:pPr algn="r" fontAlgn="b"/>
                      <a:r>
                        <a:rPr lang="en-US" sz="1100" b="0" i="0" u="none" strike="noStrike">
                          <a:solidFill>
                            <a:srgbClr val="000000"/>
                          </a:solidFill>
                          <a:effectLst/>
                          <a:latin typeface="Calibri"/>
                        </a:rPr>
                        <a:t>3</a:t>
                      </a:r>
                    </a:p>
                  </a:txBody>
                  <a:tcPr marL="9525" marR="9525" marT="9525" marB="0" anchor="b"/>
                </a:tc>
                <a:tc>
                  <a:txBody>
                    <a:bodyPr/>
                    <a:lstStyle/>
                    <a:p>
                      <a:pPr algn="l" fontAlgn="b"/>
                      <a:r>
                        <a:rPr lang="en-US" sz="1100" b="0" i="0" u="none" strike="noStrike">
                          <a:solidFill>
                            <a:srgbClr val="000000"/>
                          </a:solidFill>
                          <a:effectLst/>
                          <a:latin typeface="Calibri"/>
                        </a:rPr>
                        <a:t>[677-678]</a:t>
                      </a:r>
                    </a:p>
                  </a:txBody>
                  <a:tcPr marL="9525" marR="9525" marT="9525" marB="0" anchor="b"/>
                </a:tc>
                <a:tc>
                  <a:txBody>
                    <a:bodyPr/>
                    <a:lstStyle/>
                    <a:p>
                      <a:pPr algn="l" fontAlgn="b"/>
                      <a:r>
                        <a:rPr lang="en-US" sz="1100" b="0" i="0" u="none" strike="noStrike">
                          <a:solidFill>
                            <a:srgbClr val="000000"/>
                          </a:solidFill>
                          <a:effectLst/>
                          <a:latin typeface="Calibri"/>
                        </a:rPr>
                        <a:t>CT</a:t>
                      </a:r>
                    </a:p>
                  </a:txBody>
                  <a:tcPr marL="9525" marR="9525" marT="9525" marB="0" anchor="b"/>
                </a:tc>
                <a:tc>
                  <a:txBody>
                    <a:bodyPr/>
                    <a:lstStyle/>
                    <a:p>
                      <a:pPr algn="l" fontAlgn="b"/>
                      <a:r>
                        <a:rPr lang="en-US" sz="1100" b="0" i="0" u="none" strike="noStrike">
                          <a:solidFill>
                            <a:srgbClr val="000000"/>
                          </a:solidFill>
                          <a:effectLst/>
                          <a:latin typeface="Calibri"/>
                        </a:rPr>
                        <a:t>[15853-15854]</a:t>
                      </a:r>
                    </a:p>
                  </a:txBody>
                  <a:tcPr marL="9525" marR="9525" marT="9525" marB="0" anchor="b"/>
                </a:tc>
                <a:tc>
                  <a:txBody>
                    <a:bodyPr/>
                    <a:lstStyle/>
                    <a:p>
                      <a:pPr algn="l" fontAlgn="b"/>
                      <a:r>
                        <a:rPr lang="en-US" sz="1100" b="0" i="0" u="none" strike="noStrike">
                          <a:solidFill>
                            <a:srgbClr val="000000"/>
                          </a:solidFill>
                          <a:effectLst/>
                          <a:latin typeface="Calibri"/>
                        </a:rPr>
                        <a:t>CT</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685:15604</a:t>
                      </a:r>
                    </a:p>
                  </a:txBody>
                  <a:tcPr marL="9525" marR="9525" marT="9525" marB="0" anchor="b"/>
                </a:tc>
                <a:tc>
                  <a:txBody>
                    <a:bodyPr/>
                    <a:lstStyle/>
                    <a:p>
                      <a:pPr algn="r" fontAlgn="b"/>
                      <a:r>
                        <a:rPr lang="en-US" sz="1100" b="0" i="0" u="none" strike="noStrike">
                          <a:solidFill>
                            <a:srgbClr val="000000"/>
                          </a:solidFill>
                          <a:effectLst/>
                          <a:latin typeface="Calibri"/>
                        </a:rPr>
                        <a:t>11</a:t>
                      </a:r>
                    </a:p>
                  </a:txBody>
                  <a:tcPr marL="9525" marR="9525" marT="9525" marB="0" anchor="b"/>
                </a:tc>
                <a:tc>
                  <a:txBody>
                    <a:bodyPr/>
                    <a:lstStyle/>
                    <a:p>
                      <a:pPr algn="r" fontAlgn="b"/>
                      <a:r>
                        <a:rPr lang="en-US" sz="1100" b="0" i="0" u="none" strike="noStrike">
                          <a:solidFill>
                            <a:srgbClr val="000000"/>
                          </a:solidFill>
                          <a:effectLst/>
                          <a:latin typeface="Calibri"/>
                        </a:rPr>
                        <a:t>14920</a:t>
                      </a:r>
                    </a:p>
                  </a:txBody>
                  <a:tcPr marL="9525" marR="9525" marT="9525" marB="0" anchor="b"/>
                </a:tc>
                <a:tc>
                  <a:txBody>
                    <a:bodyPr/>
                    <a:lstStyle/>
                    <a:p>
                      <a:pPr algn="r" fontAlgn="b"/>
                      <a:r>
                        <a:rPr lang="en-US" sz="1100" b="0" i="0" u="none" strike="noStrike">
                          <a:solidFill>
                            <a:srgbClr val="000000"/>
                          </a:solidFill>
                          <a:effectLst/>
                          <a:latin typeface="Calibri"/>
                        </a:rPr>
                        <a:t>2</a:t>
                      </a:r>
                    </a:p>
                  </a:txBody>
                  <a:tcPr marL="9525" marR="9525" marT="9525" marB="0" anchor="b"/>
                </a:tc>
                <a:tc>
                  <a:txBody>
                    <a:bodyPr/>
                    <a:lstStyle/>
                    <a:p>
                      <a:pPr algn="r" fontAlgn="b"/>
                      <a:r>
                        <a:rPr lang="en-US" sz="1100" b="0" i="0" u="none" strike="noStrike">
                          <a:solidFill>
                            <a:srgbClr val="000000"/>
                          </a:solidFill>
                          <a:effectLst/>
                          <a:latin typeface="Calibri"/>
                        </a:rPr>
                        <a:t>3</a:t>
                      </a:r>
                    </a:p>
                  </a:txBody>
                  <a:tcPr marL="9525" marR="9525" marT="9525" marB="0" anchor="b"/>
                </a:tc>
                <a:tc>
                  <a:txBody>
                    <a:bodyPr/>
                    <a:lstStyle/>
                    <a:p>
                      <a:pPr algn="l" fontAlgn="b"/>
                      <a:r>
                        <a:rPr lang="en-US" sz="1100" b="0" i="0" u="none" strike="noStrike">
                          <a:solidFill>
                            <a:srgbClr val="000000"/>
                          </a:solidFill>
                          <a:effectLst/>
                          <a:latin typeface="Calibri"/>
                        </a:rPr>
                        <a:t>[685-686]</a:t>
                      </a:r>
                    </a:p>
                  </a:txBody>
                  <a:tcPr marL="9525" marR="9525" marT="9525" marB="0" anchor="b"/>
                </a:tc>
                <a:tc>
                  <a:txBody>
                    <a:bodyPr/>
                    <a:lstStyle/>
                    <a:p>
                      <a:pPr algn="l" fontAlgn="b"/>
                      <a:r>
                        <a:rPr lang="en-US" sz="1100" b="0" i="0" u="none" strike="noStrike">
                          <a:solidFill>
                            <a:srgbClr val="000000"/>
                          </a:solidFill>
                          <a:effectLst/>
                          <a:latin typeface="Calibri"/>
                        </a:rPr>
                        <a:t>AA</a:t>
                      </a:r>
                    </a:p>
                  </a:txBody>
                  <a:tcPr marL="9525" marR="9525" marT="9525" marB="0" anchor="b"/>
                </a:tc>
                <a:tc>
                  <a:txBody>
                    <a:bodyPr/>
                    <a:lstStyle/>
                    <a:p>
                      <a:pPr algn="l" fontAlgn="b"/>
                      <a:r>
                        <a:rPr lang="en-US" sz="1100" b="0" i="0" u="none" strike="noStrike">
                          <a:solidFill>
                            <a:srgbClr val="000000"/>
                          </a:solidFill>
                          <a:effectLst/>
                          <a:latin typeface="Calibri"/>
                        </a:rPr>
                        <a:t>[15605-15606]</a:t>
                      </a:r>
                    </a:p>
                  </a:txBody>
                  <a:tcPr marL="9525" marR="9525" marT="9525" marB="0" anchor="b"/>
                </a:tc>
                <a:tc>
                  <a:txBody>
                    <a:bodyPr/>
                    <a:lstStyle/>
                    <a:p>
                      <a:pPr algn="l" fontAlgn="b"/>
                      <a:r>
                        <a:rPr lang="en-US" sz="1100" b="0" i="0" u="none" strike="noStrike">
                          <a:solidFill>
                            <a:srgbClr val="000000"/>
                          </a:solidFill>
                          <a:effectLst/>
                          <a:latin typeface="Calibri"/>
                        </a:rPr>
                        <a:t>AA</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828:15781</a:t>
                      </a:r>
                    </a:p>
                  </a:txBody>
                  <a:tcPr marL="9525" marR="9525" marT="9525" marB="0" anchor="b"/>
                </a:tc>
                <a:tc>
                  <a:txBody>
                    <a:bodyPr/>
                    <a:lstStyle/>
                    <a:p>
                      <a:pPr algn="r" fontAlgn="b"/>
                      <a:r>
                        <a:rPr lang="en-US" sz="1100" b="0" i="0" u="none" strike="noStrike">
                          <a:solidFill>
                            <a:srgbClr val="000000"/>
                          </a:solidFill>
                          <a:effectLst/>
                          <a:latin typeface="Calibri"/>
                        </a:rPr>
                        <a:t>14</a:t>
                      </a:r>
                    </a:p>
                  </a:txBody>
                  <a:tcPr marL="9525" marR="9525" marT="9525" marB="0" anchor="b"/>
                </a:tc>
                <a:tc>
                  <a:txBody>
                    <a:bodyPr/>
                    <a:lstStyle/>
                    <a:p>
                      <a:pPr algn="r" fontAlgn="b"/>
                      <a:r>
                        <a:rPr lang="en-US" sz="1100" b="0" i="0" u="none" strike="noStrike">
                          <a:solidFill>
                            <a:srgbClr val="000000"/>
                          </a:solidFill>
                          <a:effectLst/>
                          <a:latin typeface="Calibri"/>
                        </a:rPr>
                        <a:t>14954</a:t>
                      </a:r>
                    </a:p>
                  </a:txBody>
                  <a:tcPr marL="9525" marR="9525" marT="9525" marB="0" anchor="b"/>
                </a:tc>
                <a:tc>
                  <a:txBody>
                    <a:bodyPr/>
                    <a:lstStyle/>
                    <a:p>
                      <a:pPr algn="r" fontAlgn="b"/>
                      <a:r>
                        <a:rPr lang="en-US" sz="1100" b="0" i="0" u="none" strike="noStrike">
                          <a:solidFill>
                            <a:srgbClr val="000000"/>
                          </a:solidFill>
                          <a:effectLst/>
                          <a:latin typeface="Calibri"/>
                        </a:rPr>
                        <a:t>2</a:t>
                      </a:r>
                    </a:p>
                  </a:txBody>
                  <a:tcPr marL="9525" marR="9525" marT="9525" marB="0" anchor="b"/>
                </a:tc>
                <a:tc>
                  <a:txBody>
                    <a:bodyPr/>
                    <a:lstStyle/>
                    <a:p>
                      <a:pPr algn="r" fontAlgn="b"/>
                      <a:r>
                        <a:rPr lang="en-US" sz="1100" b="0" i="0" u="none" strike="noStrike">
                          <a:solidFill>
                            <a:srgbClr val="000000"/>
                          </a:solidFill>
                          <a:effectLst/>
                          <a:latin typeface="Calibri"/>
                        </a:rPr>
                        <a:t>6</a:t>
                      </a:r>
                    </a:p>
                  </a:txBody>
                  <a:tcPr marL="9525" marR="9525" marT="9525" marB="0" anchor="b"/>
                </a:tc>
                <a:tc>
                  <a:txBody>
                    <a:bodyPr/>
                    <a:lstStyle/>
                    <a:p>
                      <a:pPr algn="l" fontAlgn="b"/>
                      <a:r>
                        <a:rPr lang="en-US" sz="1100" b="0" i="0" u="none" strike="noStrike">
                          <a:solidFill>
                            <a:srgbClr val="000000"/>
                          </a:solidFill>
                          <a:effectLst/>
                          <a:latin typeface="Calibri"/>
                        </a:rPr>
                        <a:t>[828-829]</a:t>
                      </a:r>
                    </a:p>
                  </a:txBody>
                  <a:tcPr marL="9525" marR="9525" marT="9525" marB="0" anchor="b"/>
                </a:tc>
                <a:tc>
                  <a:txBody>
                    <a:bodyPr/>
                    <a:lstStyle/>
                    <a:p>
                      <a:pPr algn="l" fontAlgn="b"/>
                      <a:r>
                        <a:rPr lang="en-US" sz="1100" b="0" i="0" u="none" strike="noStrike">
                          <a:solidFill>
                            <a:srgbClr val="000000"/>
                          </a:solidFill>
                          <a:effectLst/>
                          <a:latin typeface="Calibri"/>
                        </a:rPr>
                        <a:t>CC</a:t>
                      </a:r>
                    </a:p>
                  </a:txBody>
                  <a:tcPr marL="9525" marR="9525" marT="9525" marB="0" anchor="b"/>
                </a:tc>
                <a:tc>
                  <a:txBody>
                    <a:bodyPr/>
                    <a:lstStyle/>
                    <a:p>
                      <a:pPr algn="l" fontAlgn="b"/>
                      <a:r>
                        <a:rPr lang="en-US" sz="1100" b="0" i="0" u="none" strike="noStrike">
                          <a:solidFill>
                            <a:srgbClr val="000000"/>
                          </a:solidFill>
                          <a:effectLst/>
                          <a:latin typeface="Calibri"/>
                        </a:rPr>
                        <a:t>[15782-15783]</a:t>
                      </a:r>
                    </a:p>
                  </a:txBody>
                  <a:tcPr marL="9525" marR="9525" marT="9525" marB="0" anchor="b"/>
                </a:tc>
                <a:tc>
                  <a:txBody>
                    <a:bodyPr/>
                    <a:lstStyle/>
                    <a:p>
                      <a:pPr algn="l" fontAlgn="b"/>
                      <a:r>
                        <a:rPr lang="en-US" sz="1100" b="0" i="0" u="none" strike="noStrike">
                          <a:solidFill>
                            <a:srgbClr val="000000"/>
                          </a:solidFill>
                          <a:effectLst/>
                          <a:latin typeface="Calibri"/>
                        </a:rPr>
                        <a:t>CC</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984:15625</a:t>
                      </a:r>
                    </a:p>
                  </a:txBody>
                  <a:tcPr marL="9525" marR="9525" marT="9525" marB="0" anchor="b"/>
                </a:tc>
                <a:tc>
                  <a:txBody>
                    <a:bodyPr/>
                    <a:lstStyle/>
                    <a:p>
                      <a:pPr algn="r" fontAlgn="b"/>
                      <a:r>
                        <a:rPr lang="en-US" sz="1100" b="0" i="0" u="none" strike="noStrike">
                          <a:solidFill>
                            <a:srgbClr val="000000"/>
                          </a:solidFill>
                          <a:effectLst/>
                          <a:latin typeface="Calibri"/>
                        </a:rPr>
                        <a:t>19</a:t>
                      </a:r>
                    </a:p>
                  </a:txBody>
                  <a:tcPr marL="9525" marR="9525" marT="9525" marB="0" anchor="b"/>
                </a:tc>
                <a:tc>
                  <a:txBody>
                    <a:bodyPr/>
                    <a:lstStyle/>
                    <a:p>
                      <a:pPr algn="r" fontAlgn="b"/>
                      <a:r>
                        <a:rPr lang="en-US" sz="1100" b="0" i="0" u="none" strike="noStrike">
                          <a:solidFill>
                            <a:srgbClr val="000000"/>
                          </a:solidFill>
                          <a:effectLst/>
                          <a:latin typeface="Calibri"/>
                        </a:rPr>
                        <a:t>14642</a:t>
                      </a:r>
                    </a:p>
                  </a:txBody>
                  <a:tcPr marL="9525" marR="9525" marT="9525" marB="0" anchor="b"/>
                </a:tc>
                <a:tc>
                  <a:txBody>
                    <a:bodyPr/>
                    <a:lstStyle/>
                    <a:p>
                      <a:pPr algn="r" fontAlgn="b"/>
                      <a:r>
                        <a:rPr lang="en-US" sz="1100" b="0" i="0" u="none" strike="noStrike">
                          <a:solidFill>
                            <a:srgbClr val="000000"/>
                          </a:solidFill>
                          <a:effectLst/>
                          <a:latin typeface="Calibri"/>
                        </a:rPr>
                        <a:t>2</a:t>
                      </a:r>
                    </a:p>
                  </a:txBody>
                  <a:tcPr marL="9525" marR="9525" marT="9525" marB="0" anchor="b"/>
                </a:tc>
                <a:tc>
                  <a:txBody>
                    <a:bodyPr/>
                    <a:lstStyle/>
                    <a:p>
                      <a:pPr algn="r" fontAlgn="b"/>
                      <a:r>
                        <a:rPr lang="en-US" sz="1100" b="0" i="0" u="none" strike="noStrike">
                          <a:solidFill>
                            <a:srgbClr val="000000"/>
                          </a:solidFill>
                          <a:effectLst/>
                          <a:latin typeface="Calibri"/>
                        </a:rPr>
                        <a:t>3</a:t>
                      </a:r>
                    </a:p>
                  </a:txBody>
                  <a:tcPr marL="9525" marR="9525" marT="9525" marB="0" anchor="b"/>
                </a:tc>
                <a:tc>
                  <a:txBody>
                    <a:bodyPr/>
                    <a:lstStyle/>
                    <a:p>
                      <a:pPr algn="l" fontAlgn="b"/>
                      <a:r>
                        <a:rPr lang="en-US" sz="1100" b="0" i="0" u="none" strike="noStrike">
                          <a:solidFill>
                            <a:srgbClr val="000000"/>
                          </a:solidFill>
                          <a:effectLst/>
                          <a:latin typeface="Calibri"/>
                        </a:rPr>
                        <a:t>[984-985]</a:t>
                      </a:r>
                    </a:p>
                  </a:txBody>
                  <a:tcPr marL="9525" marR="9525" marT="9525" marB="0" anchor="b"/>
                </a:tc>
                <a:tc>
                  <a:txBody>
                    <a:bodyPr/>
                    <a:lstStyle/>
                    <a:p>
                      <a:pPr algn="l" fontAlgn="b"/>
                      <a:r>
                        <a:rPr lang="en-US" sz="1100" b="0" i="0" u="none" strike="noStrike">
                          <a:solidFill>
                            <a:srgbClr val="000000"/>
                          </a:solidFill>
                          <a:effectLst/>
                          <a:latin typeface="Calibri"/>
                        </a:rPr>
                        <a:t>CT</a:t>
                      </a:r>
                    </a:p>
                  </a:txBody>
                  <a:tcPr marL="9525" marR="9525" marT="9525" marB="0" anchor="b"/>
                </a:tc>
                <a:tc>
                  <a:txBody>
                    <a:bodyPr/>
                    <a:lstStyle/>
                    <a:p>
                      <a:pPr algn="l" fontAlgn="b"/>
                      <a:r>
                        <a:rPr lang="en-US" sz="1100" b="0" i="0" u="none" strike="noStrike">
                          <a:solidFill>
                            <a:srgbClr val="000000"/>
                          </a:solidFill>
                          <a:effectLst/>
                          <a:latin typeface="Calibri"/>
                        </a:rPr>
                        <a:t>[15626-15627]</a:t>
                      </a:r>
                    </a:p>
                  </a:txBody>
                  <a:tcPr marL="9525" marR="9525" marT="9525" marB="0" anchor="b"/>
                </a:tc>
                <a:tc>
                  <a:txBody>
                    <a:bodyPr/>
                    <a:lstStyle/>
                    <a:p>
                      <a:pPr algn="l" fontAlgn="b"/>
                      <a:r>
                        <a:rPr lang="en-US" sz="1100" b="0" i="0" u="none" strike="noStrike">
                          <a:solidFill>
                            <a:srgbClr val="000000"/>
                          </a:solidFill>
                          <a:effectLst/>
                          <a:latin typeface="Calibri"/>
                        </a:rPr>
                        <a:t>CT</a:t>
                      </a:r>
                    </a:p>
                  </a:txBody>
                  <a:tcPr marL="9525" marR="9525" marT="9525" marB="0" anchor="b"/>
                </a:tc>
              </a:tr>
              <a:tr h="392259">
                <a:tc>
                  <a:txBody>
                    <a:bodyPr/>
                    <a:lstStyle/>
                    <a:p>
                      <a:pPr algn="l" fontAlgn="b"/>
                      <a:r>
                        <a:rPr lang="en-US" sz="1100" b="0" i="0" u="none" strike="noStrike">
                          <a:solidFill>
                            <a:srgbClr val="000000"/>
                          </a:solidFill>
                          <a:effectLst/>
                          <a:latin typeface="Calibri"/>
                        </a:rPr>
                        <a:t>HEK0</a:t>
                      </a:r>
                    </a:p>
                  </a:txBody>
                  <a:tcPr marL="9525" marR="9525" marT="9525" marB="0" anchor="b"/>
                </a:tc>
                <a:tc>
                  <a:txBody>
                    <a:bodyPr/>
                    <a:lstStyle/>
                    <a:p>
                      <a:pPr algn="l" fontAlgn="b"/>
                      <a:r>
                        <a:rPr lang="en-US" sz="1100" b="0" i="0" u="none" strike="noStrike">
                          <a:solidFill>
                            <a:srgbClr val="000000"/>
                          </a:solidFill>
                          <a:effectLst/>
                          <a:latin typeface="Calibri"/>
                        </a:rPr>
                        <a:t>261:313</a:t>
                      </a:r>
                    </a:p>
                  </a:txBody>
                  <a:tcPr marL="9525" marR="9525" marT="9525" marB="0" anchor="b"/>
                </a:tc>
                <a:tc>
                  <a:txBody>
                    <a:bodyPr/>
                    <a:lstStyle/>
                    <a:p>
                      <a:pPr algn="r" fontAlgn="b"/>
                      <a:r>
                        <a:rPr lang="en-US" sz="1100" b="0" i="0" u="none" strike="noStrike">
                          <a:solidFill>
                            <a:srgbClr val="000000"/>
                          </a:solidFill>
                          <a:effectLst/>
                          <a:latin typeface="Calibri"/>
                        </a:rPr>
                        <a:t>10</a:t>
                      </a:r>
                    </a:p>
                  </a:txBody>
                  <a:tcPr marL="9525" marR="9525" marT="9525" marB="0" anchor="b"/>
                </a:tc>
                <a:tc>
                  <a:txBody>
                    <a:bodyPr/>
                    <a:lstStyle/>
                    <a:p>
                      <a:pPr algn="r" fontAlgn="b"/>
                      <a:r>
                        <a:rPr lang="en-US" sz="1100" b="0" i="0" u="none" strike="noStrike" dirty="0" smtClean="0">
                          <a:solidFill>
                            <a:srgbClr val="000000"/>
                          </a:solidFill>
                          <a:effectLst/>
                          <a:latin typeface="Calibri"/>
                        </a:rPr>
                        <a:t>51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b="0" i="0" u="none" strike="noStrike">
                          <a:solidFill>
                            <a:srgbClr val="000000"/>
                          </a:solidFill>
                          <a:effectLst/>
                          <a:latin typeface="Calibri"/>
                        </a:rPr>
                        <a:t>6</a:t>
                      </a:r>
                    </a:p>
                  </a:txBody>
                  <a:tcPr marL="9525" marR="9525" marT="9525" marB="0" anchor="b"/>
                </a:tc>
                <a:tc>
                  <a:txBody>
                    <a:bodyPr/>
                    <a:lstStyle/>
                    <a:p>
                      <a:pPr algn="r" fontAlgn="b"/>
                      <a:r>
                        <a:rPr lang="en-US" sz="1100" b="0" i="0" u="none" strike="noStrike">
                          <a:solidFill>
                            <a:srgbClr val="000000"/>
                          </a:solidFill>
                          <a:effectLst/>
                          <a:latin typeface="Calibri"/>
                        </a:rPr>
                        <a:t>7</a:t>
                      </a:r>
                    </a:p>
                  </a:txBody>
                  <a:tcPr marL="9525" marR="9525" marT="9525" marB="0" anchor="b"/>
                </a:tc>
                <a:tc>
                  <a:txBody>
                    <a:bodyPr/>
                    <a:lstStyle/>
                    <a:p>
                      <a:pPr algn="l" fontAlgn="b"/>
                      <a:r>
                        <a:rPr lang="en-US" sz="1100" b="0" i="0" u="none" strike="noStrike">
                          <a:solidFill>
                            <a:srgbClr val="000000"/>
                          </a:solidFill>
                          <a:effectLst/>
                          <a:latin typeface="Calibri"/>
                        </a:rPr>
                        <a:t>[261-266]</a:t>
                      </a:r>
                    </a:p>
                  </a:txBody>
                  <a:tcPr marL="9525" marR="9525" marT="9525" marB="0" anchor="b"/>
                </a:tc>
                <a:tc>
                  <a:txBody>
                    <a:bodyPr/>
                    <a:lstStyle/>
                    <a:p>
                      <a:pPr algn="l" fontAlgn="b"/>
                      <a:r>
                        <a:rPr lang="en-US" sz="1100" b="0" i="0" u="none" strike="noStrike">
                          <a:solidFill>
                            <a:srgbClr val="000000"/>
                          </a:solidFill>
                          <a:effectLst/>
                          <a:latin typeface="Calibri"/>
                        </a:rPr>
                        <a:t>CCACTT</a:t>
                      </a:r>
                    </a:p>
                  </a:txBody>
                  <a:tcPr marL="9525" marR="9525" marT="9525" marB="0" anchor="b"/>
                </a:tc>
                <a:tc>
                  <a:txBody>
                    <a:bodyPr/>
                    <a:lstStyle/>
                    <a:p>
                      <a:pPr algn="l" fontAlgn="b"/>
                      <a:r>
                        <a:rPr lang="en-US" sz="1100" b="0" i="0" u="none" strike="noStrike">
                          <a:solidFill>
                            <a:srgbClr val="000000"/>
                          </a:solidFill>
                          <a:effectLst/>
                          <a:latin typeface="Calibri"/>
                        </a:rPr>
                        <a:t>[314-319]</a:t>
                      </a:r>
                    </a:p>
                  </a:txBody>
                  <a:tcPr marL="9525" marR="9525" marT="9525" marB="0" anchor="b"/>
                </a:tc>
                <a:tc>
                  <a:txBody>
                    <a:bodyPr/>
                    <a:lstStyle/>
                    <a:p>
                      <a:pPr algn="l" fontAlgn="b"/>
                      <a:r>
                        <a:rPr lang="en-US" sz="1100" b="0" i="0" u="none" strike="noStrike">
                          <a:solidFill>
                            <a:srgbClr val="000000"/>
                          </a:solidFill>
                          <a:effectLst/>
                          <a:latin typeface="Calibri"/>
                        </a:rPr>
                        <a:t>CCGCTT</a:t>
                      </a:r>
                    </a:p>
                  </a:txBody>
                  <a:tcPr marL="9525" marR="9525" marT="9525" marB="0" anchor="b"/>
                </a:tc>
              </a:tr>
              <a:tr h="392259">
                <a:tc rowSpan="2">
                  <a:txBody>
                    <a:bodyPr/>
                    <a:lstStyle/>
                    <a:p>
                      <a:pPr algn="l" fontAlgn="b"/>
                      <a:r>
                        <a:rPr lang="en-US" sz="1100" b="0" i="0" u="none" strike="noStrike">
                          <a:solidFill>
                            <a:srgbClr val="000000"/>
                          </a:solidFill>
                          <a:effectLst/>
                          <a:latin typeface="Calibri"/>
                        </a:rPr>
                        <a:t>HEK9</a:t>
                      </a:r>
                    </a:p>
                  </a:txBody>
                  <a:tcPr marL="9525" marR="9525" marT="9525" marB="0" anchor="b"/>
                </a:tc>
                <a:tc>
                  <a:txBody>
                    <a:bodyPr/>
                    <a:lstStyle/>
                    <a:p>
                      <a:pPr algn="l" fontAlgn="b"/>
                      <a:r>
                        <a:rPr lang="en-US" sz="1100" b="0" i="0" u="none" strike="noStrike">
                          <a:solidFill>
                            <a:srgbClr val="000000"/>
                          </a:solidFill>
                          <a:effectLst/>
                          <a:latin typeface="Calibri"/>
                        </a:rPr>
                        <a:t>167:12348</a:t>
                      </a:r>
                    </a:p>
                  </a:txBody>
                  <a:tcPr marL="9525" marR="9525" marT="9525" marB="0" anchor="b"/>
                </a:tc>
                <a:tc>
                  <a:txBody>
                    <a:bodyPr/>
                    <a:lstStyle/>
                    <a:p>
                      <a:pPr algn="r" fontAlgn="b"/>
                      <a:r>
                        <a:rPr lang="en-US" sz="1100" b="0" i="0" u="none" strike="noStrike">
                          <a:solidFill>
                            <a:srgbClr val="000000"/>
                          </a:solidFill>
                          <a:effectLst/>
                          <a:latin typeface="Calibri"/>
                        </a:rPr>
                        <a:t>10</a:t>
                      </a:r>
                    </a:p>
                  </a:txBody>
                  <a:tcPr marL="9525" marR="9525" marT="9525" marB="0" anchor="b"/>
                </a:tc>
                <a:tc>
                  <a:txBody>
                    <a:bodyPr/>
                    <a:lstStyle/>
                    <a:p>
                      <a:pPr algn="r" fontAlgn="b"/>
                      <a:r>
                        <a:rPr lang="en-US" sz="1100" b="0" i="0" u="none" strike="noStrike">
                          <a:solidFill>
                            <a:srgbClr val="000000"/>
                          </a:solidFill>
                          <a:effectLst/>
                          <a:latin typeface="Calibri"/>
                        </a:rPr>
                        <a:t>12182</a:t>
                      </a:r>
                    </a:p>
                  </a:txBody>
                  <a:tcPr marL="9525" marR="9525" marT="9525" marB="0" anchor="b"/>
                </a:tc>
                <a:tc>
                  <a:txBody>
                    <a:bodyPr/>
                    <a:lstStyle/>
                    <a:p>
                      <a:pPr algn="r" fontAlgn="b"/>
                      <a:r>
                        <a:rPr lang="en-US" sz="1100" b="0" i="0" u="none" strike="noStrike">
                          <a:solidFill>
                            <a:srgbClr val="000000"/>
                          </a:solidFill>
                          <a:effectLst/>
                          <a:latin typeface="Calibri"/>
                        </a:rPr>
                        <a:t>4</a:t>
                      </a:r>
                    </a:p>
                  </a:txBody>
                  <a:tcPr marL="9525" marR="9525" marT="9525" marB="0" anchor="b"/>
                </a:tc>
                <a:tc>
                  <a:txBody>
                    <a:bodyPr/>
                    <a:lstStyle/>
                    <a:p>
                      <a:pPr algn="r" fontAlgn="b"/>
                      <a:r>
                        <a:rPr lang="en-US" sz="1100" b="0" i="0" u="none" strike="noStrike">
                          <a:solidFill>
                            <a:srgbClr val="000000"/>
                          </a:solidFill>
                          <a:effectLst/>
                          <a:latin typeface="Calibri"/>
                        </a:rPr>
                        <a:t>5</a:t>
                      </a:r>
                    </a:p>
                  </a:txBody>
                  <a:tcPr marL="9525" marR="9525" marT="9525" marB="0" anchor="b"/>
                </a:tc>
                <a:tc>
                  <a:txBody>
                    <a:bodyPr/>
                    <a:lstStyle/>
                    <a:p>
                      <a:pPr algn="l" fontAlgn="b"/>
                      <a:r>
                        <a:rPr lang="en-US" sz="1100" b="0" i="0" u="none" strike="noStrike">
                          <a:solidFill>
                            <a:srgbClr val="000000"/>
                          </a:solidFill>
                          <a:effectLst/>
                          <a:latin typeface="Calibri"/>
                        </a:rPr>
                        <a:t>[163-166]</a:t>
                      </a:r>
                    </a:p>
                  </a:txBody>
                  <a:tcPr marL="9525" marR="9525" marT="9525" marB="0" anchor="b"/>
                </a:tc>
                <a:tc>
                  <a:txBody>
                    <a:bodyPr/>
                    <a:lstStyle/>
                    <a:p>
                      <a:pPr algn="l" fontAlgn="b"/>
                      <a:r>
                        <a:rPr lang="en-US" sz="1100" b="0" i="0" u="none" strike="noStrike">
                          <a:solidFill>
                            <a:srgbClr val="000000"/>
                          </a:solidFill>
                          <a:effectLst/>
                          <a:latin typeface="Calibri"/>
                        </a:rPr>
                        <a:t>GCAC</a:t>
                      </a:r>
                    </a:p>
                  </a:txBody>
                  <a:tcPr marL="9525" marR="9525" marT="9525" marB="0" anchor="b"/>
                </a:tc>
                <a:tc>
                  <a:txBody>
                    <a:bodyPr/>
                    <a:lstStyle/>
                    <a:p>
                      <a:pPr algn="l" fontAlgn="b"/>
                      <a:r>
                        <a:rPr lang="en-US" sz="1100" b="0" i="0" u="none" strike="noStrike">
                          <a:solidFill>
                            <a:srgbClr val="000000"/>
                          </a:solidFill>
                          <a:effectLst/>
                          <a:latin typeface="Calibri"/>
                        </a:rPr>
                        <a:t>[12345-12348]</a:t>
                      </a:r>
                    </a:p>
                  </a:txBody>
                  <a:tcPr marL="9525" marR="9525" marT="9525" marB="0" anchor="b"/>
                </a:tc>
                <a:tc>
                  <a:txBody>
                    <a:bodyPr/>
                    <a:lstStyle/>
                    <a:p>
                      <a:pPr algn="l" fontAlgn="b"/>
                      <a:r>
                        <a:rPr lang="en-US" sz="1100" b="0" i="0" u="none" strike="noStrike">
                          <a:solidFill>
                            <a:srgbClr val="000000"/>
                          </a:solidFill>
                          <a:effectLst/>
                          <a:latin typeface="Calibri"/>
                        </a:rPr>
                        <a:t>GCAC</a:t>
                      </a:r>
                    </a:p>
                  </a:txBody>
                  <a:tcPr marL="9525" marR="9525" marT="9525" marB="0" anchor="b"/>
                </a:tc>
              </a:tr>
              <a:tr h="392259">
                <a:tc vMerge="1">
                  <a:txBody>
                    <a:bodyPr/>
                    <a:lstStyle/>
                    <a:p>
                      <a:endParaRPr lang="en-US"/>
                    </a:p>
                  </a:txBody>
                  <a:tcPr/>
                </a:tc>
                <a:tc>
                  <a:txBody>
                    <a:bodyPr/>
                    <a:lstStyle/>
                    <a:p>
                      <a:pPr algn="l" fontAlgn="b"/>
                      <a:r>
                        <a:rPr lang="en-US" sz="1100" b="0" i="0" u="none" strike="noStrike">
                          <a:solidFill>
                            <a:srgbClr val="000000"/>
                          </a:solidFill>
                          <a:effectLst/>
                          <a:latin typeface="Calibri"/>
                        </a:rPr>
                        <a:t>298:16167</a:t>
                      </a:r>
                    </a:p>
                  </a:txBody>
                  <a:tcPr marL="9525" marR="9525" marT="9525" marB="0" anchor="b"/>
                </a:tc>
                <a:tc>
                  <a:txBody>
                    <a:bodyPr/>
                    <a:lstStyle/>
                    <a:p>
                      <a:pPr algn="r" fontAlgn="b"/>
                      <a:r>
                        <a:rPr lang="en-US" sz="1100" b="0" i="0" u="none" strike="noStrike">
                          <a:solidFill>
                            <a:srgbClr val="000000"/>
                          </a:solidFill>
                          <a:effectLst/>
                          <a:latin typeface="Calibri"/>
                        </a:rPr>
                        <a:t>11</a:t>
                      </a:r>
                    </a:p>
                  </a:txBody>
                  <a:tcPr marL="9525" marR="9525" marT="9525" marB="0" anchor="b"/>
                </a:tc>
                <a:tc>
                  <a:txBody>
                    <a:bodyPr/>
                    <a:lstStyle/>
                    <a:p>
                      <a:pPr algn="r" fontAlgn="b"/>
                      <a:r>
                        <a:rPr lang="en-US" sz="1100" b="0" i="0" u="none" strike="noStrike">
                          <a:solidFill>
                            <a:srgbClr val="000000"/>
                          </a:solidFill>
                          <a:effectLst/>
                          <a:latin typeface="Calibri"/>
                        </a:rPr>
                        <a:t>15870</a:t>
                      </a:r>
                    </a:p>
                  </a:txBody>
                  <a:tcPr marL="9525" marR="9525" marT="9525" marB="0" anchor="b"/>
                </a:tc>
                <a:tc>
                  <a:txBody>
                    <a:bodyPr/>
                    <a:lstStyle/>
                    <a:p>
                      <a:pPr algn="r" fontAlgn="b"/>
                      <a:r>
                        <a:rPr lang="en-US" sz="1100" b="0" i="0" u="none" strike="noStrike">
                          <a:solidFill>
                            <a:srgbClr val="000000"/>
                          </a:solidFill>
                          <a:effectLst/>
                          <a:latin typeface="Calibri"/>
                        </a:rPr>
                        <a:t>6</a:t>
                      </a:r>
                    </a:p>
                  </a:txBody>
                  <a:tcPr marL="9525" marR="9525" marT="9525" marB="0" anchor="b"/>
                </a:tc>
                <a:tc>
                  <a:txBody>
                    <a:bodyPr/>
                    <a:lstStyle/>
                    <a:p>
                      <a:pPr algn="r" fontAlgn="b"/>
                      <a:r>
                        <a:rPr lang="en-US" sz="1100" b="0" i="0" u="none" strike="noStrike">
                          <a:solidFill>
                            <a:srgbClr val="000000"/>
                          </a:solidFill>
                          <a:effectLst/>
                          <a:latin typeface="Calibri"/>
                        </a:rPr>
                        <a:t>5</a:t>
                      </a:r>
                    </a:p>
                  </a:txBody>
                  <a:tcPr marL="9525" marR="9525" marT="9525" marB="0" anchor="b"/>
                </a:tc>
                <a:tc>
                  <a:txBody>
                    <a:bodyPr/>
                    <a:lstStyle/>
                    <a:p>
                      <a:pPr algn="l" fontAlgn="b"/>
                      <a:r>
                        <a:rPr lang="en-US" sz="1100" b="0" i="0" u="none" strike="noStrike">
                          <a:solidFill>
                            <a:srgbClr val="000000"/>
                          </a:solidFill>
                          <a:effectLst/>
                          <a:latin typeface="Calibri"/>
                        </a:rPr>
                        <a:t>[298-303]</a:t>
                      </a:r>
                    </a:p>
                  </a:txBody>
                  <a:tcPr marL="9525" marR="9525" marT="9525" marB="0" anchor="b"/>
                </a:tc>
                <a:tc>
                  <a:txBody>
                    <a:bodyPr/>
                    <a:lstStyle/>
                    <a:p>
                      <a:pPr algn="l" fontAlgn="b"/>
                      <a:r>
                        <a:rPr lang="en-US" sz="1100" b="0" i="0" u="none" strike="noStrike">
                          <a:solidFill>
                            <a:srgbClr val="000000"/>
                          </a:solidFill>
                          <a:effectLst/>
                          <a:latin typeface="Calibri"/>
                        </a:rPr>
                        <a:t>CCAAAC</a:t>
                      </a:r>
                    </a:p>
                  </a:txBody>
                  <a:tcPr marL="9525" marR="9525" marT="9525" marB="0" anchor="b"/>
                </a:tc>
                <a:tc>
                  <a:txBody>
                    <a:bodyPr/>
                    <a:lstStyle/>
                    <a:p>
                      <a:pPr algn="l" fontAlgn="b"/>
                      <a:r>
                        <a:rPr lang="en-US" sz="1100" b="0" i="0" u="none" strike="noStrike">
                          <a:solidFill>
                            <a:srgbClr val="000000"/>
                          </a:solidFill>
                          <a:effectLst/>
                          <a:latin typeface="Calibri"/>
                        </a:rPr>
                        <a:t>[16168-16173]</a:t>
                      </a:r>
                    </a:p>
                  </a:txBody>
                  <a:tcPr marL="9525" marR="9525" marT="9525" marB="0" anchor="b"/>
                </a:tc>
                <a:tc>
                  <a:txBody>
                    <a:bodyPr/>
                    <a:lstStyle/>
                    <a:p>
                      <a:pPr algn="l" fontAlgn="b"/>
                      <a:r>
                        <a:rPr lang="en-US" sz="1100" b="0" i="0" u="none" strike="noStrike">
                          <a:solidFill>
                            <a:srgbClr val="000000"/>
                          </a:solidFill>
                          <a:effectLst/>
                          <a:latin typeface="Calibri"/>
                        </a:rPr>
                        <a:t>CCAATC</a:t>
                      </a:r>
                    </a:p>
                  </a:txBody>
                  <a:tcPr marL="9525" marR="9525" marT="9525" marB="0" anchor="b"/>
                </a:tc>
              </a:tr>
              <a:tr h="320743">
                <a:tc rowSpan="2">
                  <a:txBody>
                    <a:bodyPr/>
                    <a:lstStyle/>
                    <a:p>
                      <a:pPr algn="l" fontAlgn="b"/>
                      <a:r>
                        <a:rPr lang="en-US" sz="1100" b="0" i="0" u="none" strike="noStrike">
                          <a:solidFill>
                            <a:srgbClr val="000000"/>
                          </a:solidFill>
                          <a:effectLst/>
                          <a:latin typeface="Calibri"/>
                        </a:rPr>
                        <a:t>WT9</a:t>
                      </a:r>
                    </a:p>
                  </a:txBody>
                  <a:tcPr marL="9525" marR="9525" marT="9525" marB="0" anchor="b"/>
                </a:tc>
                <a:tc>
                  <a:txBody>
                    <a:bodyPr/>
                    <a:lstStyle/>
                    <a:p>
                      <a:pPr algn="l" fontAlgn="b"/>
                      <a:r>
                        <a:rPr lang="en-US" sz="1100" b="0" i="0" u="none" strike="noStrike">
                          <a:solidFill>
                            <a:srgbClr val="000000"/>
                          </a:solidFill>
                          <a:effectLst/>
                          <a:latin typeface="Calibri"/>
                        </a:rPr>
                        <a:t>1194:15370</a:t>
                      </a:r>
                    </a:p>
                  </a:txBody>
                  <a:tcPr marL="9525" marR="9525" marT="9525" marB="0" anchor="b"/>
                </a:tc>
                <a:tc>
                  <a:txBody>
                    <a:bodyPr/>
                    <a:lstStyle/>
                    <a:p>
                      <a:pPr algn="r" fontAlgn="b"/>
                      <a:r>
                        <a:rPr lang="en-US" sz="1100" b="0" i="0" u="none" strike="noStrike">
                          <a:solidFill>
                            <a:srgbClr val="000000"/>
                          </a:solidFill>
                          <a:effectLst/>
                          <a:latin typeface="Calibri"/>
                        </a:rPr>
                        <a:t>12</a:t>
                      </a:r>
                    </a:p>
                  </a:txBody>
                  <a:tcPr marL="9525" marR="9525" marT="9525" marB="0" anchor="b"/>
                </a:tc>
                <a:tc>
                  <a:txBody>
                    <a:bodyPr/>
                    <a:lstStyle/>
                    <a:p>
                      <a:pPr algn="r" fontAlgn="b"/>
                      <a:r>
                        <a:rPr lang="en-US" sz="1100" b="0" i="0" u="none" strike="noStrike">
                          <a:solidFill>
                            <a:srgbClr val="000000"/>
                          </a:solidFill>
                          <a:effectLst/>
                          <a:latin typeface="Calibri"/>
                        </a:rPr>
                        <a:t>14177</a:t>
                      </a:r>
                    </a:p>
                  </a:txBody>
                  <a:tcPr marL="9525" marR="9525" marT="9525" marB="0" anchor="b"/>
                </a:tc>
                <a:tc>
                  <a:txBody>
                    <a:bodyPr/>
                    <a:lstStyle/>
                    <a:p>
                      <a:pPr algn="r" fontAlgn="b"/>
                      <a:r>
                        <a:rPr lang="en-US" sz="1100" b="0" i="0" u="none" strike="noStrike">
                          <a:solidFill>
                            <a:srgbClr val="000000"/>
                          </a:solidFill>
                          <a:effectLst/>
                          <a:latin typeface="Calibri"/>
                        </a:rPr>
                        <a:t>3</a:t>
                      </a:r>
                    </a:p>
                  </a:txBody>
                  <a:tcPr marL="9525" marR="9525" marT="9525" marB="0" anchor="b"/>
                </a:tc>
                <a:tc>
                  <a:txBody>
                    <a:bodyPr/>
                    <a:lstStyle/>
                    <a:p>
                      <a:pPr algn="r" fontAlgn="b"/>
                      <a:r>
                        <a:rPr lang="en-US" sz="1100" b="0" i="0" u="none" strike="noStrike">
                          <a:solidFill>
                            <a:srgbClr val="000000"/>
                          </a:solidFill>
                          <a:effectLst/>
                          <a:latin typeface="Calibri"/>
                        </a:rPr>
                        <a:t>4</a:t>
                      </a:r>
                    </a:p>
                  </a:txBody>
                  <a:tcPr marL="9525" marR="9525" marT="9525" marB="0" anchor="b"/>
                </a:tc>
                <a:tc>
                  <a:txBody>
                    <a:bodyPr/>
                    <a:lstStyle/>
                    <a:p>
                      <a:pPr algn="l" fontAlgn="b"/>
                      <a:r>
                        <a:rPr lang="en-US" sz="1100" b="0" i="0" u="none" strike="noStrike">
                          <a:solidFill>
                            <a:srgbClr val="000000"/>
                          </a:solidFill>
                          <a:effectLst/>
                          <a:latin typeface="Calibri"/>
                        </a:rPr>
                        <a:t>[1194-1196]</a:t>
                      </a:r>
                    </a:p>
                  </a:txBody>
                  <a:tcPr marL="9525" marR="9525" marT="9525" marB="0" anchor="b"/>
                </a:tc>
                <a:tc>
                  <a:txBody>
                    <a:bodyPr/>
                    <a:lstStyle/>
                    <a:p>
                      <a:pPr algn="l" fontAlgn="b"/>
                      <a:r>
                        <a:rPr lang="en-US" sz="1100" b="0" i="0" u="none" strike="noStrike">
                          <a:solidFill>
                            <a:srgbClr val="000000"/>
                          </a:solidFill>
                          <a:effectLst/>
                          <a:latin typeface="Calibri"/>
                        </a:rPr>
                        <a:t>CTA</a:t>
                      </a:r>
                    </a:p>
                  </a:txBody>
                  <a:tcPr marL="9525" marR="9525" marT="9525" marB="0" anchor="b"/>
                </a:tc>
                <a:tc>
                  <a:txBody>
                    <a:bodyPr/>
                    <a:lstStyle/>
                    <a:p>
                      <a:pPr algn="l" fontAlgn="b"/>
                      <a:r>
                        <a:rPr lang="en-US" sz="1100" b="0" i="0" u="none" strike="noStrike">
                          <a:solidFill>
                            <a:srgbClr val="000000"/>
                          </a:solidFill>
                          <a:effectLst/>
                          <a:latin typeface="Calibri"/>
                        </a:rPr>
                        <a:t>[15371-15373]</a:t>
                      </a:r>
                    </a:p>
                  </a:txBody>
                  <a:tcPr marL="9525" marR="9525" marT="9525" marB="0" anchor="b"/>
                </a:tc>
                <a:tc>
                  <a:txBody>
                    <a:bodyPr/>
                    <a:lstStyle/>
                    <a:p>
                      <a:pPr algn="l" fontAlgn="b"/>
                      <a:r>
                        <a:rPr lang="en-US" sz="1100" b="0" i="0" u="none" strike="noStrike">
                          <a:solidFill>
                            <a:srgbClr val="000000"/>
                          </a:solidFill>
                          <a:effectLst/>
                          <a:latin typeface="Calibri"/>
                        </a:rPr>
                        <a:t>CTA</a:t>
                      </a:r>
                    </a:p>
                  </a:txBody>
                  <a:tcPr marL="9525" marR="9525" marT="9525" marB="0" anchor="b"/>
                </a:tc>
              </a:tr>
              <a:tr h="320743">
                <a:tc vMerge="1">
                  <a:txBody>
                    <a:bodyPr/>
                    <a:lstStyle/>
                    <a:p>
                      <a:endParaRPr lang="en-US"/>
                    </a:p>
                  </a:txBody>
                  <a:tcPr/>
                </a:tc>
                <a:tc>
                  <a:txBody>
                    <a:bodyPr/>
                    <a:lstStyle/>
                    <a:p>
                      <a:pPr algn="l" fontAlgn="b"/>
                      <a:r>
                        <a:rPr lang="en-US" sz="1100" b="0" i="0" u="none" strike="noStrike">
                          <a:solidFill>
                            <a:srgbClr val="000000"/>
                          </a:solidFill>
                          <a:effectLst/>
                          <a:latin typeface="Calibri"/>
                        </a:rPr>
                        <a:t>233:15920</a:t>
                      </a:r>
                    </a:p>
                  </a:txBody>
                  <a:tcPr marL="9525" marR="9525" marT="9525" marB="0" anchor="b"/>
                </a:tc>
                <a:tc>
                  <a:txBody>
                    <a:bodyPr/>
                    <a:lstStyle/>
                    <a:p>
                      <a:pPr algn="r" fontAlgn="b"/>
                      <a:r>
                        <a:rPr lang="en-US" sz="1100" b="0" i="0" u="none" strike="noStrike">
                          <a:solidFill>
                            <a:srgbClr val="000000"/>
                          </a:solidFill>
                          <a:effectLst/>
                          <a:latin typeface="Calibri"/>
                        </a:rPr>
                        <a:t>11</a:t>
                      </a:r>
                    </a:p>
                  </a:txBody>
                  <a:tcPr marL="9525" marR="9525" marT="9525" marB="0" anchor="b"/>
                </a:tc>
                <a:tc>
                  <a:txBody>
                    <a:bodyPr/>
                    <a:lstStyle/>
                    <a:p>
                      <a:pPr algn="r" fontAlgn="b"/>
                      <a:r>
                        <a:rPr lang="en-US" sz="1100" b="0" i="0" u="none" strike="noStrike">
                          <a:solidFill>
                            <a:srgbClr val="000000"/>
                          </a:solidFill>
                          <a:effectLst/>
                          <a:latin typeface="Calibri"/>
                        </a:rPr>
                        <a:t>15688</a:t>
                      </a:r>
                    </a:p>
                  </a:txBody>
                  <a:tcPr marL="9525" marR="9525" marT="9525" marB="0" anchor="b"/>
                </a:tc>
                <a:tc>
                  <a:txBody>
                    <a:bodyPr/>
                    <a:lstStyle/>
                    <a:p>
                      <a:pPr algn="r" fontAlgn="b"/>
                      <a:r>
                        <a:rPr lang="en-US" sz="1100" b="0" i="0" u="none" strike="noStrike">
                          <a:solidFill>
                            <a:srgbClr val="000000"/>
                          </a:solidFill>
                          <a:effectLst/>
                          <a:latin typeface="Calibri"/>
                        </a:rPr>
                        <a:t>2</a:t>
                      </a:r>
                    </a:p>
                  </a:txBody>
                  <a:tcPr marL="9525" marR="9525" marT="9525" marB="0" anchor="b"/>
                </a:tc>
                <a:tc>
                  <a:txBody>
                    <a:bodyPr/>
                    <a:lstStyle/>
                    <a:p>
                      <a:pPr algn="r" fontAlgn="b"/>
                      <a:r>
                        <a:rPr lang="en-US" sz="1100" b="0" i="0" u="none" strike="noStrike">
                          <a:solidFill>
                            <a:srgbClr val="000000"/>
                          </a:solidFill>
                          <a:effectLst/>
                          <a:latin typeface="Calibri"/>
                        </a:rPr>
                        <a:t>3</a:t>
                      </a:r>
                    </a:p>
                  </a:txBody>
                  <a:tcPr marL="9525" marR="9525" marT="9525" marB="0" anchor="b"/>
                </a:tc>
                <a:tc>
                  <a:txBody>
                    <a:bodyPr/>
                    <a:lstStyle/>
                    <a:p>
                      <a:pPr algn="l" fontAlgn="b"/>
                      <a:r>
                        <a:rPr lang="en-US" sz="1100" b="0" i="0" u="none" strike="noStrike">
                          <a:solidFill>
                            <a:srgbClr val="000000"/>
                          </a:solidFill>
                          <a:effectLst/>
                          <a:latin typeface="Calibri"/>
                        </a:rPr>
                        <a:t>[233-234]</a:t>
                      </a:r>
                    </a:p>
                  </a:txBody>
                  <a:tcPr marL="9525" marR="9525" marT="9525" marB="0" anchor="b"/>
                </a:tc>
                <a:tc>
                  <a:txBody>
                    <a:bodyPr/>
                    <a:lstStyle/>
                    <a:p>
                      <a:pPr algn="l" fontAlgn="b"/>
                      <a:r>
                        <a:rPr lang="en-US" sz="1100" b="0" i="0" u="none" strike="noStrike">
                          <a:solidFill>
                            <a:srgbClr val="000000"/>
                          </a:solidFill>
                          <a:effectLst/>
                          <a:latin typeface="Calibri"/>
                        </a:rPr>
                        <a:t>TA</a:t>
                      </a:r>
                    </a:p>
                  </a:txBody>
                  <a:tcPr marL="9525" marR="9525" marT="9525" marB="0" anchor="b"/>
                </a:tc>
                <a:tc>
                  <a:txBody>
                    <a:bodyPr/>
                    <a:lstStyle/>
                    <a:p>
                      <a:pPr algn="l" fontAlgn="b"/>
                      <a:r>
                        <a:rPr lang="en-US" sz="1100" b="0" i="0" u="none" strike="noStrike">
                          <a:solidFill>
                            <a:srgbClr val="000000"/>
                          </a:solidFill>
                          <a:effectLst/>
                          <a:latin typeface="Calibri"/>
                        </a:rPr>
                        <a:t>[15921-15922]</a:t>
                      </a:r>
                    </a:p>
                  </a:txBody>
                  <a:tcPr marL="9525" marR="9525" marT="9525" marB="0" anchor="b"/>
                </a:tc>
                <a:tc>
                  <a:txBody>
                    <a:bodyPr/>
                    <a:lstStyle/>
                    <a:p>
                      <a:pPr algn="l" fontAlgn="b"/>
                      <a:r>
                        <a:rPr lang="en-US" sz="1100" b="0" i="0" u="none" strike="noStrike" dirty="0">
                          <a:solidFill>
                            <a:srgbClr val="000000"/>
                          </a:solidFill>
                          <a:effectLst/>
                          <a:latin typeface="Calibri"/>
                        </a:rPr>
                        <a:t>TA</a:t>
                      </a:r>
                    </a:p>
                  </a:txBody>
                  <a:tcPr marL="9525" marR="9525" marT="9525" marB="0" anchor="b"/>
                </a:tc>
              </a:tr>
            </a:tbl>
          </a:graphicData>
        </a:graphic>
      </p:graphicFrame>
    </p:spTree>
    <p:extLst>
      <p:ext uri="{BB962C8B-B14F-4D97-AF65-F5344CB8AC3E}">
        <p14:creationId xmlns:p14="http://schemas.microsoft.com/office/powerpoint/2010/main" val="7822445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799" y="21386"/>
            <a:ext cx="4768808" cy="6836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8" y="3345415"/>
            <a:ext cx="7942858" cy="31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897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cell lines in the experiment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With HEK293, human embryonic kidney cell line</a:t>
            </a:r>
          </a:p>
          <a:p>
            <a:r>
              <a:rPr lang="en-US" dirty="0" smtClean="0"/>
              <a:t>_9: </a:t>
            </a:r>
            <a:r>
              <a:rPr lang="en-US" dirty="0"/>
              <a:t>repeatedly passaged in tissue culture </a:t>
            </a:r>
            <a:r>
              <a:rPr lang="en-US" dirty="0" smtClean="0"/>
              <a:t>flasks </a:t>
            </a:r>
            <a:r>
              <a:rPr lang="en-US" dirty="0"/>
              <a:t>for 9 </a:t>
            </a:r>
            <a:r>
              <a:rPr lang="en-US" dirty="0" smtClean="0"/>
              <a:t>months,</a:t>
            </a:r>
          </a:p>
          <a:p>
            <a:r>
              <a:rPr lang="en-US" dirty="0" smtClean="0"/>
              <a:t>All cell line (except _0), grown </a:t>
            </a:r>
            <a:r>
              <a:rPr lang="en-US" dirty="0"/>
              <a:t>in galactose medium to obligate mitochondrial function</a:t>
            </a:r>
            <a:endParaRPr lang="en-US" dirty="0" smtClean="0"/>
          </a:p>
          <a:p>
            <a:r>
              <a:rPr lang="en-US" dirty="0" smtClean="0"/>
              <a:t>HEK_0: </a:t>
            </a:r>
            <a:r>
              <a:rPr lang="en-US" dirty="0" err="1" smtClean="0"/>
              <a:t>untransfected</a:t>
            </a:r>
            <a:r>
              <a:rPr lang="en-US" dirty="0" smtClean="0"/>
              <a:t> </a:t>
            </a:r>
            <a:r>
              <a:rPr lang="en-US" dirty="0"/>
              <a:t>cells at time point zero.</a:t>
            </a:r>
          </a:p>
          <a:p>
            <a:r>
              <a:rPr lang="en-US" dirty="0" smtClean="0"/>
              <a:t>HEK_9: </a:t>
            </a:r>
            <a:r>
              <a:rPr lang="en-US" dirty="0" err="1" smtClean="0"/>
              <a:t>untransfected</a:t>
            </a:r>
            <a:r>
              <a:rPr lang="en-US" dirty="0" smtClean="0"/>
              <a:t> grown for </a:t>
            </a:r>
            <a:r>
              <a:rPr lang="en-US" dirty="0"/>
              <a:t>9 months </a:t>
            </a:r>
            <a:endParaRPr lang="en-US" dirty="0" smtClean="0"/>
          </a:p>
          <a:p>
            <a:r>
              <a:rPr lang="en-US" dirty="0" smtClean="0"/>
              <a:t>WT_9: cells</a:t>
            </a:r>
            <a:r>
              <a:rPr lang="en-US" dirty="0"/>
              <a:t> overexpressing wild-type </a:t>
            </a:r>
            <a:r>
              <a:rPr lang="en-US" dirty="0" smtClean="0"/>
              <a:t>NGFP-p55</a:t>
            </a:r>
            <a:endParaRPr lang="en-US" dirty="0"/>
          </a:p>
          <a:p>
            <a:r>
              <a:rPr lang="en-US" dirty="0" smtClean="0"/>
              <a:t>G451E_9: overexpressing </a:t>
            </a:r>
            <a:r>
              <a:rPr lang="en-US" dirty="0"/>
              <a:t>the G451E NGFP-p55 disease </a:t>
            </a:r>
            <a:r>
              <a:rPr lang="en-US" dirty="0" smtClean="0"/>
              <a:t>variant</a:t>
            </a:r>
            <a:endParaRPr lang="en-US" dirty="0"/>
          </a:p>
        </p:txBody>
      </p:sp>
    </p:spTree>
    <p:extLst>
      <p:ext uri="{BB962C8B-B14F-4D97-AF65-F5344CB8AC3E}">
        <p14:creationId xmlns:p14="http://schemas.microsoft.com/office/powerpoint/2010/main" val="4637821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Conclusion/discussion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unique deletion in </a:t>
            </a:r>
            <a:r>
              <a:rPr lang="en-US" dirty="0">
                <a:solidFill>
                  <a:srgbClr val="000000"/>
                </a:solidFill>
              </a:rPr>
              <a:t>G451E </a:t>
            </a:r>
            <a:r>
              <a:rPr lang="en-US" dirty="0" smtClean="0">
                <a:solidFill>
                  <a:srgbClr val="000000"/>
                </a:solidFill>
              </a:rPr>
              <a:t>sample</a:t>
            </a:r>
          </a:p>
          <a:p>
            <a:pPr lvl="1"/>
            <a:r>
              <a:rPr lang="en-US" dirty="0" smtClean="0"/>
              <a:t>Genome concordance: </a:t>
            </a:r>
            <a:r>
              <a:rPr lang="en-US" dirty="0" smtClean="0">
                <a:solidFill>
                  <a:srgbClr val="000000"/>
                </a:solidFill>
              </a:rPr>
              <a:t>13716:15912</a:t>
            </a:r>
          </a:p>
          <a:p>
            <a:pPr lvl="1"/>
            <a:r>
              <a:rPr lang="en-US" dirty="0" smtClean="0">
                <a:solidFill>
                  <a:srgbClr val="000000"/>
                </a:solidFill>
              </a:rPr>
              <a:t>Deletion size: 2197</a:t>
            </a:r>
          </a:p>
          <a:p>
            <a:pPr lvl="1"/>
            <a:r>
              <a:rPr lang="en-US" dirty="0" smtClean="0">
                <a:solidFill>
                  <a:srgbClr val="000000"/>
                </a:solidFill>
              </a:rPr>
              <a:t>Number of occurrence: 161</a:t>
            </a:r>
          </a:p>
          <a:p>
            <a:r>
              <a:rPr lang="en-US" dirty="0">
                <a:solidFill>
                  <a:srgbClr val="000000"/>
                </a:solidFill>
              </a:rPr>
              <a:t>One deletion was missing in HEK9</a:t>
            </a:r>
          </a:p>
          <a:p>
            <a:pPr lvl="1"/>
            <a:r>
              <a:rPr lang="en-US" dirty="0"/>
              <a:t>Genome concordance: </a:t>
            </a:r>
            <a:r>
              <a:rPr lang="en-US" dirty="0">
                <a:solidFill>
                  <a:srgbClr val="000000"/>
                </a:solidFill>
              </a:rPr>
              <a:t>382:16111</a:t>
            </a:r>
          </a:p>
          <a:p>
            <a:pPr lvl="1"/>
            <a:r>
              <a:rPr lang="en-US" dirty="0">
                <a:solidFill>
                  <a:srgbClr val="000000"/>
                </a:solidFill>
              </a:rPr>
              <a:t>Deletion size: 15730</a:t>
            </a:r>
          </a:p>
          <a:p>
            <a:pPr lvl="1"/>
            <a:r>
              <a:rPr lang="en-US" dirty="0">
                <a:solidFill>
                  <a:srgbClr val="000000"/>
                </a:solidFill>
              </a:rPr>
              <a:t>Unbalanced occurrence observed in others</a:t>
            </a:r>
          </a:p>
          <a:p>
            <a:pPr lvl="1"/>
            <a:r>
              <a:rPr lang="en-US" dirty="0">
                <a:solidFill>
                  <a:srgbClr val="000000"/>
                </a:solidFill>
              </a:rPr>
              <a:t>G451E (33), HEK0 (25), WT9 (9)</a:t>
            </a:r>
          </a:p>
          <a:p>
            <a:r>
              <a:rPr lang="en-US" dirty="0" smtClean="0">
                <a:solidFill>
                  <a:srgbClr val="000000"/>
                </a:solidFill>
              </a:rPr>
              <a:t>Pair-wise significant deletions reported</a:t>
            </a:r>
          </a:p>
          <a:p>
            <a:r>
              <a:rPr lang="en-US" dirty="0" smtClean="0">
                <a:solidFill>
                  <a:srgbClr val="000000"/>
                </a:solidFill>
              </a:rPr>
              <a:t>Unexpected number of deletions end at 2652</a:t>
            </a:r>
          </a:p>
          <a:p>
            <a:pPr lvl="1"/>
            <a:r>
              <a:rPr lang="en-US" dirty="0" smtClean="0">
                <a:solidFill>
                  <a:srgbClr val="000000"/>
                </a:solidFill>
              </a:rPr>
              <a:t>With similar number of occurrence</a:t>
            </a:r>
          </a:p>
          <a:p>
            <a:pPr marL="0" indent="0">
              <a:buNone/>
            </a:pPr>
            <a:endParaRPr lang="en-US" dirty="0"/>
          </a:p>
        </p:txBody>
      </p:sp>
    </p:spTree>
    <p:extLst>
      <p:ext uri="{BB962C8B-B14F-4D97-AF65-F5344CB8AC3E}">
        <p14:creationId xmlns:p14="http://schemas.microsoft.com/office/powerpoint/2010/main" val="9064687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Conclusion/discussion – cont.</a:t>
            </a:r>
            <a:endParaRPr lang="en-US" dirty="0"/>
          </a:p>
        </p:txBody>
      </p:sp>
      <p:sp>
        <p:nvSpPr>
          <p:cNvPr id="3" name="Content Placeholder 2"/>
          <p:cNvSpPr>
            <a:spLocks noGrp="1"/>
          </p:cNvSpPr>
          <p:nvPr>
            <p:ph idx="1"/>
          </p:nvPr>
        </p:nvSpPr>
        <p:spPr/>
        <p:txBody>
          <a:bodyPr>
            <a:normAutofit fontScale="62500" lnSpcReduction="20000"/>
          </a:bodyPr>
          <a:lstStyle/>
          <a:p>
            <a:r>
              <a:rPr lang="en-US" dirty="0">
                <a:solidFill>
                  <a:srgbClr val="000000"/>
                </a:solidFill>
              </a:rPr>
              <a:t>Deletions flanked with direct repeat were determined</a:t>
            </a:r>
          </a:p>
          <a:p>
            <a:r>
              <a:rPr lang="en-US" dirty="0"/>
              <a:t>A unique deletion shared by G451E and HEK9</a:t>
            </a:r>
          </a:p>
          <a:p>
            <a:pPr lvl="1"/>
            <a:r>
              <a:rPr lang="en-US" dirty="0"/>
              <a:t>Genome concordance: </a:t>
            </a:r>
            <a:r>
              <a:rPr lang="en-US" dirty="0">
                <a:solidFill>
                  <a:srgbClr val="000000"/>
                </a:solidFill>
              </a:rPr>
              <a:t>1707:16107</a:t>
            </a:r>
          </a:p>
          <a:p>
            <a:pPr lvl="1"/>
            <a:r>
              <a:rPr lang="en-US" dirty="0">
                <a:solidFill>
                  <a:srgbClr val="000000"/>
                </a:solidFill>
              </a:rPr>
              <a:t>Deletion size: 14401</a:t>
            </a:r>
          </a:p>
          <a:p>
            <a:pPr lvl="1"/>
            <a:r>
              <a:rPr lang="en-US" dirty="0">
                <a:solidFill>
                  <a:srgbClr val="000000"/>
                </a:solidFill>
              </a:rPr>
              <a:t>Disproportion between G451E:HEK9 @ 16:2</a:t>
            </a:r>
          </a:p>
          <a:p>
            <a:r>
              <a:rPr lang="en-US" dirty="0">
                <a:solidFill>
                  <a:srgbClr val="000000"/>
                </a:solidFill>
              </a:rPr>
              <a:t>Pair-wise significant deletions flanked with direct repeats were </a:t>
            </a:r>
            <a:r>
              <a:rPr lang="en-US" dirty="0" smtClean="0">
                <a:solidFill>
                  <a:srgbClr val="000000"/>
                </a:solidFill>
              </a:rPr>
              <a:t>determined</a:t>
            </a:r>
            <a:endParaRPr lang="en-US" dirty="0" smtClean="0"/>
          </a:p>
          <a:p>
            <a:r>
              <a:rPr lang="en-US" dirty="0"/>
              <a:t>Among unique deletion flanked by </a:t>
            </a:r>
            <a:r>
              <a:rPr lang="en-US" dirty="0" err="1"/>
              <a:t>DirRep</a:t>
            </a:r>
            <a:endParaRPr lang="en-US" dirty="0"/>
          </a:p>
          <a:p>
            <a:pPr lvl="1"/>
            <a:r>
              <a:rPr lang="en-US" dirty="0"/>
              <a:t>Majorities were at very low frequency</a:t>
            </a:r>
          </a:p>
          <a:p>
            <a:pPr lvl="1"/>
            <a:r>
              <a:rPr lang="en-US" dirty="0">
                <a:solidFill>
                  <a:srgbClr val="000000"/>
                </a:solidFill>
              </a:rPr>
              <a:t>G451E had the largest number of deletions with more than 10 occurrence</a:t>
            </a:r>
          </a:p>
          <a:p>
            <a:pPr lvl="1"/>
            <a:r>
              <a:rPr lang="en-US" dirty="0"/>
              <a:t>Unique deletions with 10 or more occurrences tended to be large</a:t>
            </a:r>
            <a:endParaRPr lang="en-US" dirty="0">
              <a:solidFill>
                <a:srgbClr val="000000"/>
              </a:solidFill>
            </a:endParaRPr>
          </a:p>
          <a:p>
            <a:r>
              <a:rPr lang="en-US" dirty="0" smtClean="0"/>
              <a:t>Future goals</a:t>
            </a:r>
          </a:p>
          <a:p>
            <a:pPr lvl="1"/>
            <a:r>
              <a:rPr lang="en-US" dirty="0"/>
              <a:t>Need a valid statistic for “occurrence of deletion”</a:t>
            </a:r>
          </a:p>
          <a:p>
            <a:pPr lvl="1"/>
            <a:r>
              <a:rPr lang="en-US" dirty="0"/>
              <a:t>Need to follow up on “potential candidates</a:t>
            </a:r>
            <a:r>
              <a:rPr lang="en-US" dirty="0" smtClean="0"/>
              <a:t>”</a:t>
            </a:r>
            <a:endParaRPr lang="en-US" dirty="0"/>
          </a:p>
        </p:txBody>
      </p:sp>
    </p:spTree>
    <p:extLst>
      <p:ext uri="{BB962C8B-B14F-4D97-AF65-F5344CB8AC3E}">
        <p14:creationId xmlns:p14="http://schemas.microsoft.com/office/powerpoint/2010/main" val="30678371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Effort in selected projects</a:t>
            </a:r>
            <a:endParaRPr lang="en-US" dirty="0"/>
          </a:p>
        </p:txBody>
      </p:sp>
      <p:sp>
        <p:nvSpPr>
          <p:cNvPr id="3" name="Content Placeholder 2"/>
          <p:cNvSpPr>
            <a:spLocks noGrp="1"/>
          </p:cNvSpPr>
          <p:nvPr>
            <p:ph idx="1"/>
          </p:nvPr>
        </p:nvSpPr>
        <p:spPr/>
        <p:txBody>
          <a:bodyPr/>
          <a:lstStyle/>
          <a:p>
            <a:r>
              <a:rPr lang="en-US" dirty="0" smtClean="0">
                <a:solidFill>
                  <a:schemeClr val="bg2"/>
                </a:solidFill>
              </a:rPr>
              <a:t>NGS in a mitochondria project</a:t>
            </a:r>
          </a:p>
          <a:p>
            <a:r>
              <a:rPr lang="en-US" dirty="0"/>
              <a:t>A</a:t>
            </a:r>
            <a:r>
              <a:rPr lang="en-US" dirty="0" smtClean="0"/>
              <a:t> </a:t>
            </a:r>
            <a:r>
              <a:rPr lang="en-US" dirty="0"/>
              <a:t>mechanistic strategy to inform combination toxicity</a:t>
            </a:r>
            <a:endParaRPr lang="en-US" dirty="0" smtClean="0"/>
          </a:p>
          <a:p>
            <a:r>
              <a:rPr lang="en-US" dirty="0" err="1" smtClean="0">
                <a:solidFill>
                  <a:schemeClr val="bg2"/>
                </a:solidFill>
              </a:rPr>
              <a:t>Circos</a:t>
            </a:r>
            <a:r>
              <a:rPr lang="en-US" dirty="0" smtClean="0">
                <a:solidFill>
                  <a:schemeClr val="bg2"/>
                </a:solidFill>
              </a:rPr>
              <a:t> on a </a:t>
            </a:r>
            <a:r>
              <a:rPr lang="en-US" dirty="0" err="1" smtClean="0">
                <a:solidFill>
                  <a:schemeClr val="bg2"/>
                </a:solidFill>
              </a:rPr>
              <a:t>VirtualMachine</a:t>
            </a:r>
            <a:endParaRPr lang="en-US" dirty="0">
              <a:solidFill>
                <a:schemeClr val="bg2"/>
              </a:solidFill>
            </a:endParaRPr>
          </a:p>
        </p:txBody>
      </p:sp>
      <p:grpSp>
        <p:nvGrpSpPr>
          <p:cNvPr id="6" name="Group 5"/>
          <p:cNvGrpSpPr/>
          <p:nvPr/>
        </p:nvGrpSpPr>
        <p:grpSpPr>
          <a:xfrm>
            <a:off x="773017" y="3352800"/>
            <a:ext cx="7417652" cy="1601380"/>
            <a:chOff x="990600" y="5181600"/>
            <a:chExt cx="7417652" cy="160138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181600"/>
              <a:ext cx="7417652" cy="1071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53605" y="6259760"/>
              <a:ext cx="6675738" cy="523220"/>
            </a:xfrm>
            <a:prstGeom prst="rect">
              <a:avLst/>
            </a:prstGeom>
            <a:noFill/>
          </p:spPr>
          <p:txBody>
            <a:bodyPr wrap="none" rtlCol="0">
              <a:spAutoFit/>
            </a:bodyPr>
            <a:lstStyle/>
            <a:p>
              <a:r>
                <a:rPr lang="en-US" sz="2800" dirty="0" smtClean="0"/>
                <a:t>Recently, just responded to review comment</a:t>
              </a:r>
              <a:endParaRPr lang="en-US" sz="2800" dirty="0"/>
            </a:p>
          </p:txBody>
        </p:sp>
      </p:grpSp>
    </p:spTree>
    <p:extLst>
      <p:ext uri="{BB962C8B-B14F-4D97-AF65-F5344CB8AC3E}">
        <p14:creationId xmlns:p14="http://schemas.microsoft.com/office/powerpoint/2010/main" val="25852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rationale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Experimental design</a:t>
            </a:r>
          </a:p>
          <a:p>
            <a:pPr lvl="1"/>
            <a:r>
              <a:rPr lang="en-US" dirty="0" smtClean="0"/>
              <a:t>Two anti-cancer agents: </a:t>
            </a:r>
            <a:r>
              <a:rPr lang="en-US" dirty="0" err="1" smtClean="0"/>
              <a:t>topotecan</a:t>
            </a:r>
            <a:r>
              <a:rPr lang="en-US" dirty="0" smtClean="0"/>
              <a:t> and </a:t>
            </a:r>
            <a:r>
              <a:rPr lang="en-US" dirty="0" err="1" smtClean="0"/>
              <a:t>oxaliplatin</a:t>
            </a:r>
            <a:endParaRPr lang="en-US" dirty="0" smtClean="0"/>
          </a:p>
          <a:p>
            <a:pPr lvl="1"/>
            <a:r>
              <a:rPr lang="en-US" dirty="0" smtClean="0"/>
              <a:t>Administration sequence: which one first</a:t>
            </a:r>
          </a:p>
          <a:p>
            <a:pPr lvl="1"/>
            <a:r>
              <a:rPr lang="en-US" dirty="0" smtClean="0"/>
              <a:t>Three time points: 1, 6 and 24 hours</a:t>
            </a:r>
          </a:p>
          <a:p>
            <a:pPr lvl="1"/>
            <a:r>
              <a:rPr lang="en-US" dirty="0" smtClean="0"/>
              <a:t>Two vehicle controls: </a:t>
            </a:r>
            <a:r>
              <a:rPr lang="en-US" dirty="0">
                <a:solidFill>
                  <a:srgbClr val="000000"/>
                </a:solidFill>
                <a:latin typeface="Times New Roman"/>
                <a:ea typeface="Times New Roman"/>
                <a:cs typeface="Times New Roman"/>
              </a:rPr>
              <a:t>0.9% </a:t>
            </a:r>
            <a:r>
              <a:rPr lang="en-US" dirty="0" err="1" smtClean="0">
                <a:solidFill>
                  <a:srgbClr val="000000"/>
                </a:solidFill>
                <a:latin typeface="Times New Roman"/>
                <a:ea typeface="Times New Roman"/>
                <a:cs typeface="Times New Roman"/>
              </a:rPr>
              <a:t>NaCL</a:t>
            </a:r>
            <a:r>
              <a:rPr lang="en-US" dirty="0" smtClean="0">
                <a:solidFill>
                  <a:srgbClr val="000000"/>
                </a:solidFill>
                <a:latin typeface="Times New Roman"/>
                <a:ea typeface="Times New Roman"/>
                <a:cs typeface="Times New Roman"/>
              </a:rPr>
              <a:t> and D5W</a:t>
            </a:r>
            <a:endParaRPr lang="en-US" dirty="0" smtClean="0"/>
          </a:p>
          <a:p>
            <a:r>
              <a:rPr lang="en-US" dirty="0"/>
              <a:t>Objectives </a:t>
            </a:r>
          </a:p>
          <a:p>
            <a:pPr lvl="1"/>
            <a:r>
              <a:rPr lang="en-US" dirty="0"/>
              <a:t>Molecular responses to single agent vs double agents</a:t>
            </a:r>
          </a:p>
          <a:p>
            <a:pPr lvl="1"/>
            <a:r>
              <a:rPr lang="en-US" dirty="0"/>
              <a:t>Whether sequence of administration matters</a:t>
            </a:r>
          </a:p>
          <a:p>
            <a:pPr lvl="1"/>
            <a:r>
              <a:rPr lang="en-US" dirty="0"/>
              <a:t>Dose and time effect</a:t>
            </a:r>
          </a:p>
          <a:p>
            <a:r>
              <a:rPr lang="en-US" dirty="0" smtClean="0"/>
              <a:t>Analysis plan </a:t>
            </a:r>
          </a:p>
          <a:p>
            <a:pPr lvl="1"/>
            <a:r>
              <a:rPr lang="en-US" dirty="0" smtClean="0"/>
              <a:t>EPIG pattern extraction</a:t>
            </a:r>
          </a:p>
          <a:p>
            <a:pPr lvl="1"/>
            <a:r>
              <a:rPr lang="en-US" dirty="0" err="1" smtClean="0"/>
              <a:t>Limma</a:t>
            </a:r>
            <a:r>
              <a:rPr lang="en-US" dirty="0" smtClean="0"/>
              <a:t>/ANOVA based on DEG</a:t>
            </a:r>
          </a:p>
          <a:p>
            <a:pPr lvl="1"/>
            <a:r>
              <a:rPr lang="en-US" dirty="0" smtClean="0"/>
              <a:t>Clustering on genes and pathways</a:t>
            </a:r>
          </a:p>
          <a:p>
            <a:pPr lvl="1"/>
            <a:r>
              <a:rPr lang="en-US" dirty="0" smtClean="0"/>
              <a:t>Biological enrichment analysis</a:t>
            </a:r>
            <a:endParaRPr lang="en-US" dirty="0"/>
          </a:p>
        </p:txBody>
      </p:sp>
    </p:spTree>
    <p:extLst>
      <p:ext uri="{BB962C8B-B14F-4D97-AF65-F5344CB8AC3E}">
        <p14:creationId xmlns:p14="http://schemas.microsoft.com/office/powerpoint/2010/main" val="25953725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16923743"/>
              </p:ext>
            </p:extLst>
          </p:nvPr>
        </p:nvGraphicFramePr>
        <p:xfrm>
          <a:off x="110168" y="97318"/>
          <a:ext cx="8915400" cy="6629396"/>
        </p:xfrm>
        <a:graphic>
          <a:graphicData uri="http://schemas.openxmlformats.org/drawingml/2006/table">
            <a:tbl>
              <a:tblPr firstRow="1" firstCol="1" bandRow="1">
                <a:tableStyleId>{5C22544A-7EE6-4342-B048-85BDC9FD1C3A}</a:tableStyleId>
              </a:tblPr>
              <a:tblGrid>
                <a:gridCol w="841403"/>
                <a:gridCol w="2804680"/>
                <a:gridCol w="1237360"/>
                <a:gridCol w="1319850"/>
                <a:gridCol w="989887"/>
                <a:gridCol w="577434"/>
                <a:gridCol w="577434"/>
                <a:gridCol w="567352"/>
              </a:tblGrid>
              <a:tr h="826646">
                <a:tc rowSpan="2">
                  <a:txBody>
                    <a:bodyPr/>
                    <a:lstStyle/>
                    <a:p>
                      <a:pPr marL="0" marR="0" algn="ctr">
                        <a:spcBef>
                          <a:spcPts val="0"/>
                        </a:spcBef>
                        <a:spcAft>
                          <a:spcPts val="0"/>
                        </a:spcAft>
                      </a:pPr>
                      <a:r>
                        <a:rPr lang="en-US" sz="1100" dirty="0">
                          <a:effectLst/>
                        </a:rPr>
                        <a:t> </a:t>
                      </a:r>
                    </a:p>
                    <a:p>
                      <a:pPr marL="0" marR="0" algn="ctr">
                        <a:spcBef>
                          <a:spcPts val="0"/>
                        </a:spcBef>
                        <a:spcAft>
                          <a:spcPts val="0"/>
                        </a:spcAft>
                      </a:pPr>
                      <a:r>
                        <a:rPr lang="en-US" sz="1100" dirty="0">
                          <a:effectLst/>
                        </a:rPr>
                        <a:t> </a:t>
                      </a:r>
                    </a:p>
                    <a:p>
                      <a:pPr marL="0" marR="0" algn="ctr">
                        <a:spcBef>
                          <a:spcPts val="0"/>
                        </a:spcBef>
                        <a:spcAft>
                          <a:spcPts val="0"/>
                        </a:spcAft>
                      </a:pPr>
                      <a:r>
                        <a:rPr lang="en-US" sz="1100" dirty="0">
                          <a:effectLst/>
                        </a:rPr>
                        <a:t>Group</a:t>
                      </a:r>
                      <a:endParaRPr lang="en-US" sz="1100" dirty="0">
                        <a:effectLst/>
                        <a:latin typeface="Cambria"/>
                        <a:ea typeface="Cambria"/>
                        <a:cs typeface="Times New Roman"/>
                      </a:endParaRPr>
                    </a:p>
                  </a:txBody>
                  <a:tcPr marL="60035" marR="60035" marT="0" marB="0" anchor="b"/>
                </a:tc>
                <a:tc rowSpan="2">
                  <a:txBody>
                    <a:bodyPr/>
                    <a:lstStyle/>
                    <a:p>
                      <a:pPr marL="0" marR="0" algn="ctr">
                        <a:spcBef>
                          <a:spcPts val="0"/>
                        </a:spcBef>
                        <a:spcAft>
                          <a:spcPts val="0"/>
                        </a:spcAft>
                      </a:pPr>
                      <a:r>
                        <a:rPr lang="en-US" sz="1100">
                          <a:effectLst/>
                        </a:rPr>
                        <a:t> </a:t>
                      </a:r>
                    </a:p>
                    <a:p>
                      <a:pPr marL="0" marR="0" algn="ctr">
                        <a:spcBef>
                          <a:spcPts val="0"/>
                        </a:spcBef>
                        <a:spcAft>
                          <a:spcPts val="0"/>
                        </a:spcAft>
                      </a:pPr>
                      <a:r>
                        <a:rPr lang="en-US" sz="1100">
                          <a:effectLst/>
                        </a:rPr>
                        <a:t>Treatment</a:t>
                      </a:r>
                      <a:endParaRPr lang="en-US" sz="1100">
                        <a:effectLst/>
                        <a:latin typeface="Cambria"/>
                        <a:ea typeface="Cambria"/>
                        <a:cs typeface="Times New Roman"/>
                      </a:endParaRPr>
                    </a:p>
                  </a:txBody>
                  <a:tcPr marL="60035" marR="60035" marT="0" marB="0" anchor="b"/>
                </a:tc>
                <a:tc rowSpan="2">
                  <a:txBody>
                    <a:bodyPr/>
                    <a:lstStyle/>
                    <a:p>
                      <a:pPr marL="0" marR="0" algn="ctr">
                        <a:spcBef>
                          <a:spcPts val="0"/>
                        </a:spcBef>
                        <a:spcAft>
                          <a:spcPts val="0"/>
                        </a:spcAft>
                      </a:pPr>
                      <a:r>
                        <a:rPr lang="en-US" sz="1100">
                          <a:effectLst/>
                        </a:rPr>
                        <a:t> </a:t>
                      </a:r>
                    </a:p>
                    <a:p>
                      <a:pPr marL="0" marR="0" algn="ctr">
                        <a:spcBef>
                          <a:spcPts val="0"/>
                        </a:spcBef>
                        <a:spcAft>
                          <a:spcPts val="0"/>
                        </a:spcAft>
                      </a:pPr>
                      <a:r>
                        <a:rPr lang="en-US" sz="1100">
                          <a:effectLst/>
                        </a:rPr>
                        <a:t>Dose of Topotecan (mg/kg)</a:t>
                      </a:r>
                      <a:endParaRPr lang="en-US" sz="1100">
                        <a:effectLst/>
                        <a:latin typeface="Cambria"/>
                        <a:ea typeface="Cambria"/>
                        <a:cs typeface="Times New Roman"/>
                      </a:endParaRPr>
                    </a:p>
                  </a:txBody>
                  <a:tcPr marL="60035" marR="60035" marT="0" marB="0" anchor="b"/>
                </a:tc>
                <a:tc rowSpan="2">
                  <a:txBody>
                    <a:bodyPr/>
                    <a:lstStyle/>
                    <a:p>
                      <a:pPr marL="0" marR="0" algn="ctr">
                        <a:spcBef>
                          <a:spcPts val="0"/>
                        </a:spcBef>
                        <a:spcAft>
                          <a:spcPts val="0"/>
                        </a:spcAft>
                      </a:pPr>
                      <a:r>
                        <a:rPr lang="en-US" sz="1100">
                          <a:effectLst/>
                        </a:rPr>
                        <a:t> </a:t>
                      </a:r>
                    </a:p>
                    <a:p>
                      <a:pPr marL="0" marR="0" algn="ctr">
                        <a:spcBef>
                          <a:spcPts val="0"/>
                        </a:spcBef>
                        <a:spcAft>
                          <a:spcPts val="0"/>
                        </a:spcAft>
                      </a:pPr>
                      <a:r>
                        <a:rPr lang="en-US" sz="1100">
                          <a:effectLst/>
                        </a:rPr>
                        <a:t>Dose of </a:t>
                      </a:r>
                    </a:p>
                    <a:p>
                      <a:pPr marL="0" marR="0" algn="ctr">
                        <a:spcBef>
                          <a:spcPts val="0"/>
                        </a:spcBef>
                        <a:spcAft>
                          <a:spcPts val="0"/>
                        </a:spcAft>
                      </a:pPr>
                      <a:r>
                        <a:rPr lang="en-US" sz="1100">
                          <a:effectLst/>
                        </a:rPr>
                        <a:t>Oxaliplatin (mg/kg)</a:t>
                      </a:r>
                      <a:endParaRPr lang="en-US" sz="1100">
                        <a:effectLst/>
                        <a:latin typeface="Cambria"/>
                        <a:ea typeface="Cambria"/>
                        <a:cs typeface="Times New Roman"/>
                      </a:endParaRPr>
                    </a:p>
                  </a:txBody>
                  <a:tcPr marL="60035" marR="60035" marT="0" marB="0" anchor="b"/>
                </a:tc>
                <a:tc rowSpan="2">
                  <a:txBody>
                    <a:bodyPr/>
                    <a:lstStyle/>
                    <a:p>
                      <a:pPr marL="0" marR="0" algn="ctr">
                        <a:spcBef>
                          <a:spcPts val="0"/>
                        </a:spcBef>
                        <a:spcAft>
                          <a:spcPts val="0"/>
                        </a:spcAft>
                      </a:pPr>
                      <a:r>
                        <a:rPr lang="en-US" sz="1100">
                          <a:effectLst/>
                        </a:rPr>
                        <a:t>No. Animals</a:t>
                      </a:r>
                    </a:p>
                    <a:p>
                      <a:pPr marL="0" marR="0" algn="ctr">
                        <a:spcBef>
                          <a:spcPts val="0"/>
                        </a:spcBef>
                        <a:spcAft>
                          <a:spcPts val="0"/>
                        </a:spcAft>
                      </a:pPr>
                      <a:r>
                        <a:rPr lang="en-US" sz="1100">
                          <a:effectLst/>
                        </a:rPr>
                        <a:t>per Group</a:t>
                      </a:r>
                      <a:endParaRPr lang="en-US" sz="1100">
                        <a:effectLst/>
                        <a:latin typeface="Cambria"/>
                        <a:ea typeface="Cambria"/>
                        <a:cs typeface="Times New Roman"/>
                      </a:endParaRPr>
                    </a:p>
                  </a:txBody>
                  <a:tcPr marL="60035" marR="60035" marT="0" marB="0" anchor="b"/>
                </a:tc>
                <a:tc gridSpan="3">
                  <a:txBody>
                    <a:bodyPr/>
                    <a:lstStyle/>
                    <a:p>
                      <a:pPr marL="0" marR="0" algn="ctr">
                        <a:spcBef>
                          <a:spcPts val="0"/>
                        </a:spcBef>
                        <a:spcAft>
                          <a:spcPts val="0"/>
                        </a:spcAft>
                      </a:pPr>
                      <a:r>
                        <a:rPr lang="en-US" sz="1100">
                          <a:effectLst/>
                        </a:rPr>
                        <a:t>No. Animals per Necropsy Time point (Hours)</a:t>
                      </a:r>
                      <a:endParaRPr lang="en-US" sz="1100">
                        <a:effectLst/>
                        <a:latin typeface="Cambria"/>
                        <a:ea typeface="Cambria"/>
                        <a:cs typeface="Times New Roman"/>
                      </a:endParaRPr>
                    </a:p>
                  </a:txBody>
                  <a:tcPr marL="60035" marR="60035" marT="0" marB="0" anchor="b"/>
                </a:tc>
                <a:tc hMerge="1">
                  <a:txBody>
                    <a:bodyPr/>
                    <a:lstStyle/>
                    <a:p>
                      <a:endParaRPr lang="en-US"/>
                    </a:p>
                  </a:txBody>
                  <a:tcPr/>
                </a:tc>
                <a:tc hMerge="1">
                  <a:txBody>
                    <a:bodyPr/>
                    <a:lstStyle/>
                    <a:p>
                      <a:endParaRPr lang="en-US"/>
                    </a:p>
                  </a:txBody>
                  <a:tcPr/>
                </a:tc>
              </a:tr>
              <a:tr h="21243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100">
                          <a:effectLst/>
                        </a:rPr>
                        <a:t>1</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6 </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24 </a:t>
                      </a:r>
                      <a:endParaRPr lang="en-US" sz="1100">
                        <a:effectLst/>
                        <a:latin typeface="Cambria"/>
                        <a:ea typeface="Cambria"/>
                        <a:cs typeface="Times New Roman"/>
                      </a:endParaRPr>
                    </a:p>
                  </a:txBody>
                  <a:tcPr marL="60035" marR="60035" marT="0" marB="0" anchor="b"/>
                </a:tc>
              </a:tr>
              <a:tr h="619983">
                <a:tc>
                  <a:txBody>
                    <a:bodyPr/>
                    <a:lstStyle/>
                    <a:p>
                      <a:pPr marL="0" marR="0" algn="ctr">
                        <a:spcBef>
                          <a:spcPts val="0"/>
                        </a:spcBef>
                        <a:spcAft>
                          <a:spcPts val="0"/>
                        </a:spcAft>
                      </a:pPr>
                      <a:r>
                        <a:rPr lang="en-US" sz="1100">
                          <a:effectLst/>
                        </a:rPr>
                        <a:t>1</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0.9% NaCl</a:t>
                      </a:r>
                      <a:r>
                        <a:rPr lang="en-US" sz="1100" baseline="30000">
                          <a:effectLst/>
                        </a:rPr>
                        <a:t> </a:t>
                      </a:r>
                      <a:r>
                        <a:rPr lang="en-US" sz="1100">
                          <a:effectLst/>
                        </a:rPr>
                        <a:t>(30 min infusion) followed by D5W (30 min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0</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0</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12</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r>
              <a:tr h="630448">
                <a:tc>
                  <a:txBody>
                    <a:bodyPr/>
                    <a:lstStyle/>
                    <a:p>
                      <a:pPr marL="0" marR="0" algn="ctr">
                        <a:spcBef>
                          <a:spcPts val="0"/>
                        </a:spcBef>
                        <a:spcAft>
                          <a:spcPts val="0"/>
                        </a:spcAft>
                      </a:pPr>
                      <a:r>
                        <a:rPr lang="en-US" sz="1100">
                          <a:effectLst/>
                        </a:rPr>
                        <a:t>2</a:t>
                      </a:r>
                    </a:p>
                    <a:p>
                      <a:pPr marL="0" marR="0" algn="ctr">
                        <a:spcBef>
                          <a:spcPts val="0"/>
                        </a:spcBef>
                        <a:spcAft>
                          <a:spcPts val="0"/>
                        </a:spcAft>
                      </a:pPr>
                      <a:r>
                        <a:rPr lang="en-US" sz="1100">
                          <a:effectLst/>
                        </a:rPr>
                        <a:t> </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D5W</a:t>
                      </a:r>
                      <a:r>
                        <a:rPr lang="en-US" sz="1100" baseline="30000">
                          <a:effectLst/>
                        </a:rPr>
                        <a:t> </a:t>
                      </a:r>
                      <a:r>
                        <a:rPr lang="en-US" sz="1100">
                          <a:effectLst/>
                        </a:rPr>
                        <a:t>(30 min infusion)</a:t>
                      </a:r>
                    </a:p>
                    <a:p>
                      <a:pPr marL="0" marR="0" algn="ctr">
                        <a:spcBef>
                          <a:spcPts val="0"/>
                        </a:spcBef>
                        <a:spcAft>
                          <a:spcPts val="0"/>
                        </a:spcAft>
                      </a:pPr>
                      <a:r>
                        <a:rPr lang="en-US" sz="1100">
                          <a:effectLst/>
                        </a:rPr>
                        <a:t>followed by 0.9% NaCl</a:t>
                      </a:r>
                      <a:r>
                        <a:rPr lang="en-US" sz="1100" baseline="30000">
                          <a:effectLst/>
                        </a:rPr>
                        <a:t> </a:t>
                      </a:r>
                      <a:r>
                        <a:rPr lang="en-US" sz="1100">
                          <a:effectLst/>
                        </a:rPr>
                        <a:t>(30 min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0</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0</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12</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r>
              <a:tr h="619983">
                <a:tc>
                  <a:txBody>
                    <a:bodyPr/>
                    <a:lstStyle/>
                    <a:p>
                      <a:pPr marL="0" marR="0" algn="ctr">
                        <a:spcBef>
                          <a:spcPts val="0"/>
                        </a:spcBef>
                        <a:spcAft>
                          <a:spcPts val="0"/>
                        </a:spcAft>
                      </a:pPr>
                      <a:r>
                        <a:rPr lang="en-US" sz="1100">
                          <a:effectLst/>
                        </a:rPr>
                        <a:t>3</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Topotecan (30 min infusion) followed by D5W (30 min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4.7 </a:t>
                      </a:r>
                    </a:p>
                    <a:p>
                      <a:pPr marL="0" marR="0" algn="ctr">
                        <a:spcBef>
                          <a:spcPts val="0"/>
                        </a:spcBef>
                        <a:spcAft>
                          <a:spcPts val="0"/>
                        </a:spcAft>
                      </a:pPr>
                      <a:r>
                        <a:rPr lang="en-US" sz="1100">
                          <a:effectLst/>
                        </a:rPr>
                        <a:t>(first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0</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12</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r>
              <a:tr h="619983">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Oxaliplatin (30 min infusion) followed by 0.9% NaCl (30 min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0</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15</a:t>
                      </a:r>
                    </a:p>
                    <a:p>
                      <a:pPr marL="0" marR="0" algn="ctr">
                        <a:spcBef>
                          <a:spcPts val="0"/>
                        </a:spcBef>
                        <a:spcAft>
                          <a:spcPts val="0"/>
                        </a:spcAft>
                      </a:pPr>
                      <a:r>
                        <a:rPr lang="en-US" sz="1100">
                          <a:effectLst/>
                        </a:rPr>
                        <a:t>(first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12</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r>
              <a:tr h="826646">
                <a:tc>
                  <a:txBody>
                    <a:bodyPr/>
                    <a:lstStyle/>
                    <a:p>
                      <a:pPr marL="0" marR="0" algn="ctr">
                        <a:spcBef>
                          <a:spcPts val="0"/>
                        </a:spcBef>
                        <a:spcAft>
                          <a:spcPts val="0"/>
                        </a:spcAft>
                      </a:pPr>
                      <a:r>
                        <a:rPr lang="en-US" sz="1100">
                          <a:effectLst/>
                        </a:rPr>
                        <a:t>5</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Topotecan (30 min infusion) followed by Oxaliplatin (30 min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4.7</a:t>
                      </a:r>
                    </a:p>
                    <a:p>
                      <a:pPr marL="0" marR="0" algn="ctr">
                        <a:spcBef>
                          <a:spcPts val="0"/>
                        </a:spcBef>
                        <a:spcAft>
                          <a:spcPts val="0"/>
                        </a:spcAft>
                      </a:pPr>
                      <a:r>
                        <a:rPr lang="en-US" sz="1100">
                          <a:effectLst/>
                        </a:rPr>
                        <a:t>(first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15</a:t>
                      </a:r>
                    </a:p>
                    <a:p>
                      <a:pPr marL="0" marR="0" algn="ctr">
                        <a:spcBef>
                          <a:spcPts val="0"/>
                        </a:spcBef>
                        <a:spcAft>
                          <a:spcPts val="0"/>
                        </a:spcAft>
                      </a:pPr>
                      <a:r>
                        <a:rPr lang="en-US" sz="1100">
                          <a:effectLst/>
                        </a:rPr>
                        <a:t>(second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12</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r>
              <a:tr h="826646">
                <a:tc>
                  <a:txBody>
                    <a:bodyPr/>
                    <a:lstStyle/>
                    <a:p>
                      <a:pPr marL="0" marR="0" algn="ctr">
                        <a:spcBef>
                          <a:spcPts val="0"/>
                        </a:spcBef>
                        <a:spcAft>
                          <a:spcPts val="0"/>
                        </a:spcAft>
                      </a:pPr>
                      <a:r>
                        <a:rPr lang="en-US" sz="1100">
                          <a:effectLst/>
                        </a:rPr>
                        <a:t>6</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Oxaliplatin (30 min infusion) followed by Topotecan (30 min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4.7</a:t>
                      </a:r>
                    </a:p>
                    <a:p>
                      <a:pPr marL="0" marR="0" algn="ctr">
                        <a:spcBef>
                          <a:spcPts val="0"/>
                        </a:spcBef>
                        <a:spcAft>
                          <a:spcPts val="0"/>
                        </a:spcAft>
                      </a:pPr>
                      <a:r>
                        <a:rPr lang="en-US" sz="1100">
                          <a:effectLst/>
                        </a:rPr>
                        <a:t>(second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15</a:t>
                      </a:r>
                    </a:p>
                    <a:p>
                      <a:pPr marL="0" marR="0" algn="ctr">
                        <a:spcBef>
                          <a:spcPts val="0"/>
                        </a:spcBef>
                        <a:spcAft>
                          <a:spcPts val="0"/>
                        </a:spcAft>
                      </a:pPr>
                      <a:r>
                        <a:rPr lang="en-US" sz="1100">
                          <a:effectLst/>
                        </a:rPr>
                        <a:t>(first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12</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r>
              <a:tr h="826646">
                <a:tc>
                  <a:txBody>
                    <a:bodyPr/>
                    <a:lstStyle/>
                    <a:p>
                      <a:pPr marL="0" marR="0" algn="ctr">
                        <a:spcBef>
                          <a:spcPts val="0"/>
                        </a:spcBef>
                        <a:spcAft>
                          <a:spcPts val="0"/>
                        </a:spcAft>
                      </a:pPr>
                      <a:r>
                        <a:rPr lang="en-US" sz="1100">
                          <a:effectLst/>
                        </a:rPr>
                        <a:t>7</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 0.9% NaCl</a:t>
                      </a:r>
                      <a:r>
                        <a:rPr lang="en-US" sz="1100" baseline="30000">
                          <a:effectLst/>
                        </a:rPr>
                        <a:t>  </a:t>
                      </a:r>
                      <a:r>
                        <a:rPr lang="en-US" sz="1100">
                          <a:effectLst/>
                        </a:rPr>
                        <a:t>(30 min infusion) followed by Oxaliplatin (30 min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0</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15</a:t>
                      </a:r>
                    </a:p>
                    <a:p>
                      <a:pPr marL="0" marR="0" algn="ctr">
                        <a:spcBef>
                          <a:spcPts val="0"/>
                        </a:spcBef>
                        <a:spcAft>
                          <a:spcPts val="0"/>
                        </a:spcAft>
                      </a:pPr>
                      <a:r>
                        <a:rPr lang="en-US" sz="1100">
                          <a:effectLst/>
                        </a:rPr>
                        <a:t>(second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12</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r>
              <a:tr h="619983">
                <a:tc>
                  <a:txBody>
                    <a:bodyPr/>
                    <a:lstStyle/>
                    <a:p>
                      <a:pPr marL="0" marR="0" algn="ctr">
                        <a:spcBef>
                          <a:spcPts val="0"/>
                        </a:spcBef>
                        <a:spcAft>
                          <a:spcPts val="0"/>
                        </a:spcAft>
                      </a:pPr>
                      <a:r>
                        <a:rPr lang="en-US" sz="1100">
                          <a:effectLst/>
                        </a:rPr>
                        <a:t>8</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D5W</a:t>
                      </a:r>
                      <a:r>
                        <a:rPr lang="en-US" sz="1100" baseline="30000">
                          <a:effectLst/>
                        </a:rPr>
                        <a:t> </a:t>
                      </a:r>
                      <a:r>
                        <a:rPr lang="en-US" sz="1100">
                          <a:effectLst/>
                        </a:rPr>
                        <a:t>(30 min infusion) followed by Topotecan (30 min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4.7</a:t>
                      </a:r>
                    </a:p>
                    <a:p>
                      <a:pPr marL="0" marR="0" algn="ctr">
                        <a:spcBef>
                          <a:spcPts val="0"/>
                        </a:spcBef>
                        <a:spcAft>
                          <a:spcPts val="0"/>
                        </a:spcAft>
                      </a:pPr>
                      <a:r>
                        <a:rPr lang="en-US" sz="1100">
                          <a:effectLst/>
                        </a:rPr>
                        <a:t>(second infusion)</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0</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12</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a:effectLst/>
                        </a:rPr>
                        <a:t>4</a:t>
                      </a:r>
                      <a:endParaRPr lang="en-US" sz="1100">
                        <a:effectLst/>
                        <a:latin typeface="Cambria"/>
                        <a:ea typeface="Cambria"/>
                        <a:cs typeface="Times New Roman"/>
                      </a:endParaRPr>
                    </a:p>
                  </a:txBody>
                  <a:tcPr marL="60035" marR="60035" marT="0" marB="0" anchor="b"/>
                </a:tc>
                <a:tc>
                  <a:txBody>
                    <a:bodyPr/>
                    <a:lstStyle/>
                    <a:p>
                      <a:pPr marL="0" marR="0" algn="ctr">
                        <a:spcBef>
                          <a:spcPts val="0"/>
                        </a:spcBef>
                        <a:spcAft>
                          <a:spcPts val="0"/>
                        </a:spcAft>
                      </a:pPr>
                      <a:r>
                        <a:rPr lang="en-US" sz="1100" dirty="0">
                          <a:effectLst/>
                        </a:rPr>
                        <a:t>4</a:t>
                      </a:r>
                      <a:endParaRPr lang="en-US" sz="1100" dirty="0">
                        <a:effectLst/>
                        <a:latin typeface="Cambria"/>
                        <a:ea typeface="Cambria"/>
                        <a:cs typeface="Times New Roman"/>
                      </a:endParaRPr>
                    </a:p>
                  </a:txBody>
                  <a:tcPr marL="60035" marR="60035" marT="0" marB="0" anchor="b"/>
                </a:tc>
              </a:tr>
            </a:tbl>
          </a:graphicData>
        </a:graphic>
      </p:graphicFrame>
    </p:spTree>
    <p:extLst>
      <p:ext uri="{BB962C8B-B14F-4D97-AF65-F5344CB8AC3E}">
        <p14:creationId xmlns:p14="http://schemas.microsoft.com/office/powerpoint/2010/main" val="5662935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381920"/>
            <a:ext cx="448411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555" y="154239"/>
            <a:ext cx="5007428"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55" y="3087878"/>
            <a:ext cx="3505200" cy="349998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0019" y="3181123"/>
            <a:ext cx="3238500" cy="3357563"/>
          </a:xfrm>
          <a:prstGeom prst="rect">
            <a:avLst/>
          </a:prstGeom>
        </p:spPr>
      </p:pic>
    </p:spTree>
    <p:extLst>
      <p:ext uri="{BB962C8B-B14F-4D97-AF65-F5344CB8AC3E}">
        <p14:creationId xmlns:p14="http://schemas.microsoft.com/office/powerpoint/2010/main" val="36164488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529" y="266700"/>
            <a:ext cx="9017558" cy="5829300"/>
            <a:chOff x="110529" y="266700"/>
            <a:chExt cx="9017558" cy="582930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742" y="266700"/>
              <a:ext cx="7655345" cy="582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33615" y="3328014"/>
              <a:ext cx="1101584" cy="369332"/>
            </a:xfrm>
            <a:prstGeom prst="rect">
              <a:avLst/>
            </a:prstGeom>
            <a:noFill/>
          </p:spPr>
          <p:txBody>
            <a:bodyPr wrap="none" rtlCol="0">
              <a:spAutoFit/>
            </a:bodyPr>
            <a:lstStyle/>
            <a:p>
              <a:r>
                <a:rPr lang="en-US" dirty="0" smtClean="0"/>
                <a:t>1344-05H</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29" y="3830841"/>
              <a:ext cx="1472742" cy="125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1325151" y="3412200"/>
              <a:ext cx="341201" cy="184666"/>
            </a:xfrm>
            <a:prstGeom prst="rightArrow">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60824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4000" dirty="0" smtClean="0"/>
              <a:t>BH-FDR &lt; 0.05 &amp; FC &gt; 2</a:t>
            </a:r>
            <a:r>
              <a:rPr lang="en-US" dirty="0" smtClean="0"/>
              <a:t/>
            </a:r>
            <a:br>
              <a:rPr lang="en-US" dirty="0" smtClean="0"/>
            </a:br>
            <a:r>
              <a:rPr lang="en-US" sz="3100" dirty="0" smtClean="0"/>
              <a:t>--1 hours</a:t>
            </a:r>
            <a:endParaRPr lang="en-US" sz="3100" dirty="0"/>
          </a:p>
        </p:txBody>
      </p:sp>
      <p:graphicFrame>
        <p:nvGraphicFramePr>
          <p:cNvPr id="3" name="Table 2"/>
          <p:cNvGraphicFramePr>
            <a:graphicFrameLocks noGrp="1"/>
          </p:cNvGraphicFramePr>
          <p:nvPr>
            <p:extLst>
              <p:ext uri="{D42A27DB-BD31-4B8C-83A1-F6EECF244321}">
                <p14:modId xmlns:p14="http://schemas.microsoft.com/office/powerpoint/2010/main" val="2239903225"/>
              </p:ext>
            </p:extLst>
          </p:nvPr>
        </p:nvGraphicFramePr>
        <p:xfrm>
          <a:off x="66992" y="1096944"/>
          <a:ext cx="8991599" cy="5703718"/>
        </p:xfrm>
        <a:graphic>
          <a:graphicData uri="http://schemas.openxmlformats.org/drawingml/2006/table">
            <a:tbl>
              <a:tblPr firstRow="1" bandRow="1">
                <a:tableStyleId>{5C22544A-7EE6-4342-B048-85BDC9FD1C3A}</a:tableStyleId>
              </a:tblPr>
              <a:tblGrid>
                <a:gridCol w="3291569"/>
                <a:gridCol w="1766206"/>
                <a:gridCol w="2087336"/>
                <a:gridCol w="1846488"/>
              </a:tblGrid>
              <a:tr h="411806">
                <a:tc>
                  <a:txBody>
                    <a:bodyPr/>
                    <a:lstStyle/>
                    <a:p>
                      <a:pPr marL="0" marR="0" algn="ctr">
                        <a:spcBef>
                          <a:spcPts val="0"/>
                        </a:spcBef>
                        <a:spcAft>
                          <a:spcPts val="0"/>
                        </a:spcAft>
                      </a:pPr>
                      <a:r>
                        <a:rPr lang="en-US" sz="1100" b="1" dirty="0">
                          <a:solidFill>
                            <a:srgbClr val="000000"/>
                          </a:solidFill>
                          <a:effectLst/>
                          <a:latin typeface="Times New Roman"/>
                          <a:ea typeface="Times New Roman"/>
                          <a:cs typeface="Times New Roman"/>
                        </a:rPr>
                        <a:t> </a:t>
                      </a:r>
                      <a:endParaRPr lang="en-US" sz="1100" dirty="0">
                        <a:effectLst/>
                        <a:latin typeface="Times New Roman"/>
                        <a:ea typeface="Times New Roman"/>
                        <a:cs typeface="Times New Roman"/>
                      </a:endParaRPr>
                    </a:p>
                    <a:p>
                      <a:pPr marL="0" marR="0" algn="ctr">
                        <a:spcBef>
                          <a:spcPts val="0"/>
                        </a:spcBef>
                        <a:spcAft>
                          <a:spcPts val="0"/>
                        </a:spcAft>
                      </a:pPr>
                      <a:r>
                        <a:rPr lang="en-US" sz="1100" b="1" dirty="0">
                          <a:solidFill>
                            <a:srgbClr val="000000"/>
                          </a:solidFill>
                          <a:effectLst/>
                          <a:latin typeface="Times New Roman"/>
                          <a:ea typeface="Times New Roman"/>
                          <a:cs typeface="Times New Roman"/>
                        </a:rPr>
                        <a:t>Treatment</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a:solidFill>
                            <a:srgbClr val="000000"/>
                          </a:solidFill>
                          <a:effectLst/>
                          <a:latin typeface="Times New Roman"/>
                          <a:ea typeface="Times New Roman"/>
                          <a:cs typeface="Times New Roman"/>
                        </a:rPr>
                        <a:t>GeneSpring</a:t>
                      </a:r>
                      <a:r>
                        <a:rPr lang="en-US" sz="1100" b="1" dirty="0">
                          <a:solidFill>
                            <a:srgbClr val="000000"/>
                          </a:solidFill>
                          <a:effectLst/>
                          <a:latin typeface="Times New Roman"/>
                          <a:ea typeface="Times New Roman"/>
                          <a:cs typeface="Times New Roman"/>
                        </a:rPr>
                        <a:t> Group Name</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a:solidFill>
                            <a:srgbClr val="000000"/>
                          </a:solidFill>
                          <a:effectLst/>
                          <a:latin typeface="Times New Roman"/>
                          <a:ea typeface="Times New Roman"/>
                          <a:cs typeface="Times New Roman"/>
                        </a:rPr>
                        <a:t>Comparator Group</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0000"/>
                          </a:solidFill>
                          <a:effectLst/>
                          <a:latin typeface="Times New Roman"/>
                          <a:ea typeface="Times New Roman"/>
                          <a:cs typeface="Times New Roman"/>
                        </a:rPr>
                        <a:t>DEG</a:t>
                      </a:r>
                    </a:p>
                  </a:txBody>
                  <a:tcPr marL="68580" marR="68580" marT="0" marB="0" anchor="b"/>
                </a:tc>
              </a:tr>
              <a:tr h="488147">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0.9% </a:t>
                      </a:r>
                      <a:r>
                        <a:rPr lang="en-US" sz="1100" dirty="0" err="1">
                          <a:solidFill>
                            <a:srgbClr val="000000"/>
                          </a:solidFill>
                          <a:effectLst/>
                          <a:latin typeface="Times New Roman"/>
                          <a:ea typeface="Times New Roman"/>
                          <a:cs typeface="Times New Roman"/>
                        </a:rPr>
                        <a:t>NaCl</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D5W (30 </a:t>
                      </a:r>
                      <a:r>
                        <a:rPr lang="en-US" sz="1100" dirty="0" smtClean="0">
                          <a:solidFill>
                            <a:srgbClr val="000000"/>
                          </a:solidFill>
                          <a:effectLst/>
                          <a:latin typeface="Times New Roman"/>
                          <a:ea typeface="Times New Roman"/>
                          <a:cs typeface="Times New Roman"/>
                        </a:rPr>
                        <a:t>minute infusion</a:t>
                      </a:r>
                      <a:r>
                        <a:rPr lang="en-US" sz="1100" dirty="0">
                          <a:solidFill>
                            <a:srgbClr val="000000"/>
                          </a:solidFill>
                          <a:effectLst/>
                          <a:latin typeface="Times New Roman"/>
                          <a:ea typeface="Times New Roman"/>
                          <a:cs typeface="Times New Roman"/>
                        </a:rPr>
                        <a:t>)</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CTRL1 </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CTRL1</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N/A</a:t>
                      </a:r>
                      <a:endParaRPr lang="en-US" sz="1100" dirty="0">
                        <a:effectLst/>
                        <a:latin typeface="Times New Roman"/>
                        <a:ea typeface="Times New Roman"/>
                        <a:cs typeface="Times New Roman"/>
                      </a:endParaRPr>
                    </a:p>
                  </a:txBody>
                  <a:tcPr marL="68580" marR="68580" marT="0" marB="0" anchor="b"/>
                </a:tc>
              </a:tr>
              <a:tr h="488147">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D5W</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0.9% </a:t>
                      </a:r>
                      <a:r>
                        <a:rPr lang="en-US" sz="1100" dirty="0" err="1">
                          <a:solidFill>
                            <a:srgbClr val="000000"/>
                          </a:solidFill>
                          <a:effectLst/>
                          <a:latin typeface="Times New Roman"/>
                          <a:ea typeface="Times New Roman"/>
                          <a:cs typeface="Times New Roman"/>
                        </a:rPr>
                        <a:t>NaCl</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CTRL2 </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CTRL2</a:t>
                      </a:r>
                      <a:endParaRPr lang="en-US" sz="1100">
                        <a:effectLst/>
                        <a:latin typeface="Times New Roman"/>
                        <a:ea typeface="Times New Roman"/>
                        <a:cs typeface="Times New Roman"/>
                      </a:endParaRPr>
                    </a:p>
                  </a:txBody>
                  <a:tcPr marL="68580" marR="68580" marT="0" marB="0"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effectLst/>
                          <a:latin typeface="Times New Roman"/>
                          <a:ea typeface="Times New Roman"/>
                          <a:cs typeface="Times New Roman"/>
                        </a:rPr>
                        <a:t>N/A</a:t>
                      </a:r>
                    </a:p>
                  </a:txBody>
                  <a:tcPr marL="68580" marR="68580" marT="0" marB="0" anchor="b"/>
                </a:tc>
              </a:tr>
              <a:tr h="488147">
                <a:tc>
                  <a:txBody>
                    <a:bodyPr/>
                    <a:lstStyle/>
                    <a:p>
                      <a:pPr marL="0" marR="0" algn="ctr">
                        <a:spcBef>
                          <a:spcPts val="0"/>
                        </a:spcBef>
                        <a:spcAft>
                          <a:spcPts val="0"/>
                        </a:spcAft>
                      </a:pPr>
                      <a:r>
                        <a:rPr lang="en-US" sz="1100" dirty="0" err="1">
                          <a:solidFill>
                            <a:srgbClr val="000000"/>
                          </a:solidFill>
                          <a:effectLst/>
                          <a:latin typeface="Times New Roman"/>
                          <a:ea typeface="Times New Roman"/>
                          <a:cs typeface="Times New Roman"/>
                        </a:rPr>
                        <a:t>Topotecan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D5W (30 </a:t>
                      </a:r>
                      <a:r>
                        <a:rPr lang="en-US" sz="1100" dirty="0" smtClean="0">
                          <a:solidFill>
                            <a:srgbClr val="000000"/>
                          </a:solidFill>
                          <a:effectLst/>
                          <a:latin typeface="Times New Roman"/>
                          <a:ea typeface="Times New Roman"/>
                          <a:cs typeface="Times New Roman"/>
                        </a:rPr>
                        <a:t>minute infusion</a:t>
                      </a:r>
                      <a:r>
                        <a:rPr lang="en-US" sz="1100" dirty="0">
                          <a:solidFill>
                            <a:srgbClr val="000000"/>
                          </a:solidFill>
                          <a:effectLst/>
                          <a:latin typeface="Times New Roman"/>
                          <a:ea typeface="Times New Roman"/>
                          <a:cs typeface="Times New Roman"/>
                        </a:rPr>
                        <a:t>)</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TopoD5W</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3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CTRL1</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(To.vs.Ctrl1)</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378</a:t>
                      </a:r>
                      <a:endParaRPr lang="en-US" sz="1100" dirty="0">
                        <a:effectLst/>
                        <a:latin typeface="Times New Roman"/>
                        <a:ea typeface="Times New Roman"/>
                        <a:cs typeface="Times New Roman"/>
                      </a:endParaRPr>
                    </a:p>
                  </a:txBody>
                  <a:tcPr marL="68580" marR="68580" marT="0" marB="0" anchor="b"/>
                </a:tc>
              </a:tr>
              <a:tr h="488147">
                <a:tc>
                  <a:txBody>
                    <a:bodyPr/>
                    <a:lstStyle/>
                    <a:p>
                      <a:pPr marL="0" marR="0" algn="ctr">
                        <a:spcBef>
                          <a:spcPts val="0"/>
                        </a:spcBef>
                        <a:spcAft>
                          <a:spcPts val="0"/>
                        </a:spcAft>
                      </a:pPr>
                      <a:r>
                        <a:rPr lang="en-US" sz="1100" dirty="0" err="1">
                          <a:solidFill>
                            <a:srgbClr val="000000"/>
                          </a:solidFill>
                          <a:effectLst/>
                          <a:latin typeface="Times New Roman"/>
                          <a:ea typeface="Times New Roman"/>
                          <a:cs typeface="Times New Roman"/>
                        </a:rPr>
                        <a:t>Oxaliplatin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0.9% </a:t>
                      </a:r>
                      <a:r>
                        <a:rPr lang="en-US" sz="1100" dirty="0" err="1">
                          <a:solidFill>
                            <a:srgbClr val="000000"/>
                          </a:solidFill>
                          <a:effectLst/>
                          <a:latin typeface="Times New Roman"/>
                          <a:ea typeface="Times New Roman"/>
                          <a:cs typeface="Times New Roman"/>
                        </a:rPr>
                        <a:t>NaCl</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err="1">
                          <a:solidFill>
                            <a:srgbClr val="000000"/>
                          </a:solidFill>
                          <a:effectLst/>
                          <a:latin typeface="Times New Roman"/>
                          <a:ea typeface="Times New Roman"/>
                          <a:cs typeface="Times New Roman"/>
                        </a:rPr>
                        <a:t>OxaliNacl</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4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CTRL2</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(Ox.vs.Ctrl2) </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23</a:t>
                      </a:r>
                      <a:endParaRPr lang="en-US" sz="1100" dirty="0">
                        <a:effectLst/>
                        <a:latin typeface="Times New Roman"/>
                        <a:ea typeface="Times New Roman"/>
                        <a:cs typeface="Times New Roman"/>
                      </a:endParaRPr>
                    </a:p>
                  </a:txBody>
                  <a:tcPr marL="68580" marR="68580" marT="0" marB="0" anchor="b"/>
                </a:tc>
              </a:tr>
              <a:tr h="488147">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Topotecan</a:t>
                      </a:r>
                      <a:r>
                        <a:rPr lang="en-US" sz="1100" b="1" dirty="0">
                          <a:solidFill>
                            <a:srgbClr val="0070C0"/>
                          </a:solidFill>
                          <a:effectLst/>
                          <a:latin typeface="Times New Roman"/>
                          <a:ea typeface="Times New Roman"/>
                          <a:cs typeface="Times New Roman"/>
                        </a:rPr>
                        <a:t> (30 minute infusion)</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followed by</a:t>
                      </a:r>
                    </a:p>
                    <a:p>
                      <a:pPr marL="0" marR="0" algn="ctr">
                        <a:spcBef>
                          <a:spcPts val="0"/>
                        </a:spcBef>
                        <a:spcAft>
                          <a:spcPts val="0"/>
                        </a:spcAft>
                      </a:pPr>
                      <a:r>
                        <a:rPr lang="en-US" sz="1100" b="1" dirty="0" err="1">
                          <a:solidFill>
                            <a:srgbClr val="0070C0"/>
                          </a:solidFill>
                          <a:effectLst/>
                          <a:latin typeface="Times New Roman"/>
                          <a:ea typeface="Times New Roman"/>
                          <a:cs typeface="Times New Roman"/>
                        </a:rPr>
                        <a:t>Oxaliplatin</a:t>
                      </a:r>
                      <a:r>
                        <a:rPr lang="en-US" sz="1100" b="1" dirty="0">
                          <a:solidFill>
                            <a:srgbClr val="0070C0"/>
                          </a:solidFill>
                          <a:effectLst/>
                          <a:latin typeface="Times New Roman"/>
                          <a:ea typeface="Times New Roman"/>
                          <a:cs typeface="Times New Roman"/>
                        </a:rPr>
                        <a:t> (30 minute infusion)</a:t>
                      </a:r>
                    </a:p>
                  </a:txBody>
                  <a:tcPr marL="68580" marR="68580" marT="0" marB="0" anchor="b"/>
                </a:tc>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ToOx</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a:solidFill>
                            <a:srgbClr val="0070C0"/>
                          </a:solidFill>
                          <a:effectLst/>
                          <a:latin typeface="Times New Roman"/>
                          <a:ea typeface="Times New Roman"/>
                          <a:cs typeface="Times New Roman"/>
                        </a:rPr>
                        <a:t>5 </a:t>
                      </a:r>
                      <a:r>
                        <a:rPr lang="en-US" sz="1100" b="1" dirty="0" err="1">
                          <a:solidFill>
                            <a:srgbClr val="0070C0"/>
                          </a:solidFill>
                          <a:effectLst/>
                          <a:latin typeface="Times New Roman"/>
                          <a:ea typeface="Times New Roman"/>
                          <a:cs typeface="Times New Roman"/>
                        </a:rPr>
                        <a:t>vs</a:t>
                      </a:r>
                      <a:r>
                        <a:rPr lang="en-US" sz="1100" b="1" dirty="0">
                          <a:solidFill>
                            <a:srgbClr val="0070C0"/>
                          </a:solidFill>
                          <a:effectLst/>
                          <a:latin typeface="Times New Roman"/>
                          <a:ea typeface="Times New Roman"/>
                          <a:cs typeface="Times New Roman"/>
                        </a:rPr>
                        <a:t> CTRL1</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(ToOx.vs.Ctrl1) </a:t>
                      </a: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591</a:t>
                      </a:r>
                      <a:endParaRPr lang="en-US" sz="1100" b="1" dirty="0">
                        <a:solidFill>
                          <a:srgbClr val="0070C0"/>
                        </a:solidFill>
                        <a:effectLst/>
                        <a:latin typeface="Times New Roman"/>
                        <a:ea typeface="Times New Roman"/>
                        <a:cs typeface="Times New Roman"/>
                      </a:endParaRPr>
                    </a:p>
                  </a:txBody>
                  <a:tcPr marL="68580" marR="68580" marT="0" marB="0" anchor="b"/>
                </a:tc>
              </a:tr>
              <a:tr h="488147">
                <a:tc>
                  <a:txBody>
                    <a:bodyPr/>
                    <a:lstStyle/>
                    <a:p>
                      <a:pPr marL="0" marR="0" algn="ctr">
                        <a:spcBef>
                          <a:spcPts val="0"/>
                        </a:spcBef>
                        <a:spcAft>
                          <a:spcPts val="0"/>
                        </a:spcAft>
                      </a:pP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ToOx_OxTo</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CoupleSeq</a:t>
                      </a: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5</a:t>
                      </a:r>
                      <a:r>
                        <a:rPr lang="en-US" sz="1100" b="1" baseline="0" dirty="0" smtClean="0">
                          <a:solidFill>
                            <a:srgbClr val="0070C0"/>
                          </a:solidFill>
                          <a:effectLst/>
                          <a:latin typeface="Times New Roman"/>
                          <a:ea typeface="Times New Roman"/>
                          <a:cs typeface="Times New Roman"/>
                        </a:rPr>
                        <a:t> vs. 6</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92</a:t>
                      </a:r>
                      <a:endParaRPr lang="en-US" sz="1100" b="1" dirty="0">
                        <a:solidFill>
                          <a:srgbClr val="0070C0"/>
                        </a:solidFill>
                        <a:effectLst/>
                        <a:latin typeface="Times New Roman"/>
                        <a:ea typeface="Times New Roman"/>
                        <a:cs typeface="Times New Roman"/>
                      </a:endParaRPr>
                    </a:p>
                  </a:txBody>
                  <a:tcPr marL="68580" marR="68580" marT="0" marB="0" anchor="b"/>
                </a:tc>
              </a:tr>
              <a:tr h="382816">
                <a:tc>
                  <a:txBody>
                    <a:bodyPr/>
                    <a:lstStyle/>
                    <a:p>
                      <a:pPr marL="0" marR="0" algn="ctr">
                        <a:spcBef>
                          <a:spcPts val="0"/>
                        </a:spcBef>
                        <a:spcAft>
                          <a:spcPts val="0"/>
                        </a:spcAft>
                      </a:pP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ToOx_CtrlOX</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CoupleSingle</a:t>
                      </a: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5 vs. 7</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429</a:t>
                      </a:r>
                      <a:endParaRPr lang="en-US" sz="1100" b="1" dirty="0">
                        <a:solidFill>
                          <a:srgbClr val="0070C0"/>
                        </a:solidFill>
                        <a:effectLst/>
                        <a:latin typeface="Times New Roman"/>
                        <a:ea typeface="Times New Roman"/>
                        <a:cs typeface="Times New Roman"/>
                      </a:endParaRPr>
                    </a:p>
                  </a:txBody>
                  <a:tcPr marL="68580" marR="68580" marT="0" marB="0" anchor="b"/>
                </a:tc>
              </a:tr>
              <a:tr h="488147">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Oxaliplatin</a:t>
                      </a:r>
                      <a:r>
                        <a:rPr lang="en-US" sz="1100" b="1" dirty="0">
                          <a:solidFill>
                            <a:srgbClr val="0070C0"/>
                          </a:solidFill>
                          <a:effectLst/>
                          <a:latin typeface="Times New Roman"/>
                          <a:ea typeface="Times New Roman"/>
                          <a:cs typeface="Times New Roman"/>
                        </a:rPr>
                        <a:t> (30 minute infusion)</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followed by</a:t>
                      </a:r>
                    </a:p>
                    <a:p>
                      <a:pPr marL="0" marR="0" algn="ctr">
                        <a:spcBef>
                          <a:spcPts val="0"/>
                        </a:spcBef>
                        <a:spcAft>
                          <a:spcPts val="0"/>
                        </a:spcAft>
                      </a:pPr>
                      <a:r>
                        <a:rPr lang="en-US" sz="1100" b="1" dirty="0" err="1">
                          <a:solidFill>
                            <a:srgbClr val="0070C0"/>
                          </a:solidFill>
                          <a:effectLst/>
                          <a:latin typeface="Times New Roman"/>
                          <a:ea typeface="Times New Roman"/>
                          <a:cs typeface="Times New Roman"/>
                        </a:rPr>
                        <a:t>Topotecan</a:t>
                      </a:r>
                      <a:r>
                        <a:rPr lang="en-US" sz="1100" b="1" dirty="0">
                          <a:solidFill>
                            <a:srgbClr val="0070C0"/>
                          </a:solidFill>
                          <a:effectLst/>
                          <a:latin typeface="Times New Roman"/>
                          <a:ea typeface="Times New Roman"/>
                          <a:cs typeface="Times New Roman"/>
                        </a:rPr>
                        <a:t> (30 minute infusion)</a:t>
                      </a:r>
                    </a:p>
                  </a:txBody>
                  <a:tcPr marL="68580" marR="68580" marT="0" marB="0" anchor="b"/>
                </a:tc>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OxTo</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a:solidFill>
                            <a:srgbClr val="0070C0"/>
                          </a:solidFill>
                          <a:effectLst/>
                          <a:latin typeface="Times New Roman"/>
                          <a:ea typeface="Times New Roman"/>
                          <a:cs typeface="Times New Roman"/>
                        </a:rPr>
                        <a:t>6 </a:t>
                      </a:r>
                      <a:r>
                        <a:rPr lang="en-US" sz="1100" b="1" dirty="0" err="1">
                          <a:solidFill>
                            <a:srgbClr val="0070C0"/>
                          </a:solidFill>
                          <a:effectLst/>
                          <a:latin typeface="Times New Roman"/>
                          <a:ea typeface="Times New Roman"/>
                          <a:cs typeface="Times New Roman"/>
                        </a:rPr>
                        <a:t>vs</a:t>
                      </a:r>
                      <a:r>
                        <a:rPr lang="en-US" sz="1100" b="1" dirty="0">
                          <a:solidFill>
                            <a:srgbClr val="0070C0"/>
                          </a:solidFill>
                          <a:effectLst/>
                          <a:latin typeface="Times New Roman"/>
                          <a:ea typeface="Times New Roman"/>
                          <a:cs typeface="Times New Roman"/>
                        </a:rPr>
                        <a:t> CTRL2</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(OxTo.vs.Ctrl2)</a:t>
                      </a: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688</a:t>
                      </a:r>
                      <a:endParaRPr lang="en-US" sz="1100" b="1" dirty="0">
                        <a:solidFill>
                          <a:srgbClr val="0070C0"/>
                        </a:solidFill>
                        <a:effectLst/>
                        <a:latin typeface="Times New Roman"/>
                        <a:ea typeface="Times New Roman"/>
                        <a:cs typeface="Times New Roman"/>
                      </a:endParaRPr>
                    </a:p>
                  </a:txBody>
                  <a:tcPr marL="68580" marR="68580" marT="0" marB="0" anchor="b"/>
                </a:tc>
              </a:tr>
              <a:tr h="382816">
                <a:tc>
                  <a:txBody>
                    <a:bodyPr/>
                    <a:lstStyle/>
                    <a:p>
                      <a:pPr marL="0" marR="0" algn="ctr">
                        <a:spcBef>
                          <a:spcPts val="0"/>
                        </a:spcBef>
                        <a:spcAft>
                          <a:spcPts val="0"/>
                        </a:spcAft>
                      </a:pP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OxTo_CtrlTo</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CoulpleSingle</a:t>
                      </a: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6 vs. 8</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3</a:t>
                      </a:r>
                      <a:endParaRPr lang="en-US" sz="1100" b="1" dirty="0">
                        <a:solidFill>
                          <a:srgbClr val="0070C0"/>
                        </a:solidFill>
                        <a:effectLst/>
                        <a:latin typeface="Times New Roman"/>
                        <a:ea typeface="Times New Roman"/>
                        <a:cs typeface="Times New Roman"/>
                      </a:endParaRPr>
                    </a:p>
                  </a:txBody>
                  <a:tcPr marL="68580" marR="68580" marT="0" marB="0" anchor="b"/>
                </a:tc>
              </a:tr>
              <a:tr h="488147">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 0.9% </a:t>
                      </a:r>
                      <a:r>
                        <a:rPr lang="en-US" sz="1100" dirty="0" err="1">
                          <a:solidFill>
                            <a:srgbClr val="000000"/>
                          </a:solidFill>
                          <a:effectLst/>
                          <a:latin typeface="Times New Roman"/>
                          <a:ea typeface="Times New Roman"/>
                          <a:cs typeface="Times New Roman"/>
                        </a:rPr>
                        <a:t>NaCl</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err="1">
                          <a:solidFill>
                            <a:srgbClr val="000000"/>
                          </a:solidFill>
                          <a:effectLst/>
                          <a:latin typeface="Times New Roman"/>
                          <a:ea typeface="Times New Roman"/>
                          <a:cs typeface="Times New Roman"/>
                        </a:rPr>
                        <a:t>Oxaliplatin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NaclOxali</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7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CTRL1</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(Ox.vs.Ctrl1)</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5</a:t>
                      </a:r>
                      <a:endParaRPr lang="en-US" sz="1100" dirty="0">
                        <a:effectLst/>
                        <a:latin typeface="Times New Roman"/>
                        <a:ea typeface="Times New Roman"/>
                        <a:cs typeface="Times New Roman"/>
                      </a:endParaRPr>
                    </a:p>
                  </a:txBody>
                  <a:tcPr marL="68580" marR="68580" marT="0" marB="0" anchor="b"/>
                </a:tc>
              </a:tr>
              <a:tr h="488147">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D5W</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err="1">
                          <a:solidFill>
                            <a:srgbClr val="000000"/>
                          </a:solidFill>
                          <a:effectLst/>
                          <a:latin typeface="Times New Roman"/>
                          <a:ea typeface="Times New Roman"/>
                          <a:cs typeface="Times New Roman"/>
                        </a:rPr>
                        <a:t>Topotecan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D5WTopo</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8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CTRL2</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(To.vs.Ctrl2)</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455</a:t>
                      </a:r>
                      <a:endParaRPr lang="en-US" sz="1100" dirty="0">
                        <a:effectLst/>
                        <a:latin typeface="Times New Roman"/>
                        <a:ea typeface="Times New Roman"/>
                        <a:cs typeface="Times New Roman"/>
                      </a:endParaRPr>
                    </a:p>
                  </a:txBody>
                  <a:tcPr marL="68580" marR="68580" marT="0" marB="0" anchor="b"/>
                </a:tc>
              </a:tr>
            </a:tbl>
          </a:graphicData>
        </a:graphic>
      </p:graphicFrame>
    </p:spTree>
    <p:extLst>
      <p:ext uri="{BB962C8B-B14F-4D97-AF65-F5344CB8AC3E}">
        <p14:creationId xmlns:p14="http://schemas.microsoft.com/office/powerpoint/2010/main" val="41142160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4000" dirty="0" smtClean="0"/>
              <a:t>BH-FDR &lt; 0.05 &amp; FC &gt; 2</a:t>
            </a:r>
            <a:r>
              <a:rPr lang="en-US" dirty="0" smtClean="0"/>
              <a:t/>
            </a:r>
            <a:br>
              <a:rPr lang="en-US" dirty="0" smtClean="0"/>
            </a:br>
            <a:r>
              <a:rPr lang="en-US" sz="3100" dirty="0" smtClean="0"/>
              <a:t>--6 hours</a:t>
            </a:r>
            <a:endParaRPr lang="en-US" sz="3100" dirty="0"/>
          </a:p>
        </p:txBody>
      </p:sp>
      <p:graphicFrame>
        <p:nvGraphicFramePr>
          <p:cNvPr id="4" name="Table 3"/>
          <p:cNvGraphicFramePr>
            <a:graphicFrameLocks noGrp="1"/>
          </p:cNvGraphicFramePr>
          <p:nvPr>
            <p:extLst>
              <p:ext uri="{D42A27DB-BD31-4B8C-83A1-F6EECF244321}">
                <p14:modId xmlns:p14="http://schemas.microsoft.com/office/powerpoint/2010/main" val="1632434290"/>
              </p:ext>
            </p:extLst>
          </p:nvPr>
        </p:nvGraphicFramePr>
        <p:xfrm>
          <a:off x="70336" y="1051246"/>
          <a:ext cx="9015880" cy="5768856"/>
        </p:xfrm>
        <a:graphic>
          <a:graphicData uri="http://schemas.openxmlformats.org/drawingml/2006/table">
            <a:tbl>
              <a:tblPr firstRow="1" bandRow="1">
                <a:tableStyleId>{5C22544A-7EE6-4342-B048-85BDC9FD1C3A}</a:tableStyleId>
              </a:tblPr>
              <a:tblGrid>
                <a:gridCol w="3300457"/>
                <a:gridCol w="1770976"/>
                <a:gridCol w="2092973"/>
                <a:gridCol w="1851474"/>
              </a:tblGrid>
              <a:tr h="434588">
                <a:tc>
                  <a:txBody>
                    <a:bodyPr/>
                    <a:lstStyle/>
                    <a:p>
                      <a:pPr marL="0" marR="0" algn="ctr">
                        <a:spcBef>
                          <a:spcPts val="0"/>
                        </a:spcBef>
                        <a:spcAft>
                          <a:spcPts val="0"/>
                        </a:spcAft>
                      </a:pPr>
                      <a:r>
                        <a:rPr lang="en-US" sz="1100" b="1" dirty="0">
                          <a:solidFill>
                            <a:srgbClr val="000000"/>
                          </a:solidFill>
                          <a:effectLst/>
                          <a:latin typeface="Times New Roman"/>
                          <a:ea typeface="Times New Roman"/>
                          <a:cs typeface="Times New Roman"/>
                        </a:rPr>
                        <a:t> </a:t>
                      </a:r>
                      <a:endParaRPr lang="en-US" sz="1100" dirty="0">
                        <a:effectLst/>
                        <a:latin typeface="Times New Roman"/>
                        <a:ea typeface="Times New Roman"/>
                        <a:cs typeface="Times New Roman"/>
                      </a:endParaRPr>
                    </a:p>
                    <a:p>
                      <a:pPr marL="0" marR="0" algn="ctr">
                        <a:spcBef>
                          <a:spcPts val="0"/>
                        </a:spcBef>
                        <a:spcAft>
                          <a:spcPts val="0"/>
                        </a:spcAft>
                      </a:pPr>
                      <a:r>
                        <a:rPr lang="en-US" sz="1100" b="1" dirty="0">
                          <a:solidFill>
                            <a:srgbClr val="000000"/>
                          </a:solidFill>
                          <a:effectLst/>
                          <a:latin typeface="Times New Roman"/>
                          <a:ea typeface="Times New Roman"/>
                          <a:cs typeface="Times New Roman"/>
                        </a:rPr>
                        <a:t>Treatment</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a:solidFill>
                            <a:srgbClr val="000000"/>
                          </a:solidFill>
                          <a:effectLst/>
                          <a:latin typeface="Times New Roman"/>
                          <a:ea typeface="Times New Roman"/>
                          <a:cs typeface="Times New Roman"/>
                        </a:rPr>
                        <a:t>GeneSpring</a:t>
                      </a:r>
                      <a:r>
                        <a:rPr lang="en-US" sz="1100" b="1" dirty="0">
                          <a:solidFill>
                            <a:srgbClr val="000000"/>
                          </a:solidFill>
                          <a:effectLst/>
                          <a:latin typeface="Times New Roman"/>
                          <a:ea typeface="Times New Roman"/>
                          <a:cs typeface="Times New Roman"/>
                        </a:rPr>
                        <a:t> Group Name</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a:solidFill>
                            <a:srgbClr val="000000"/>
                          </a:solidFill>
                          <a:effectLst/>
                          <a:latin typeface="Times New Roman"/>
                          <a:ea typeface="Times New Roman"/>
                          <a:cs typeface="Times New Roman"/>
                        </a:rPr>
                        <a:t>Comparator Group</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0000"/>
                          </a:solidFill>
                          <a:effectLst/>
                          <a:latin typeface="Times New Roman"/>
                          <a:ea typeface="Times New Roman"/>
                          <a:cs typeface="Times New Roman"/>
                        </a:rPr>
                        <a:t>DEG</a:t>
                      </a:r>
                    </a:p>
                  </a:txBody>
                  <a:tcPr marL="68580" marR="68580" marT="0" marB="0" anchor="b"/>
                </a:tc>
              </a:tr>
              <a:tr h="494306">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0.9% </a:t>
                      </a:r>
                      <a:r>
                        <a:rPr lang="en-US" sz="1100" dirty="0" err="1">
                          <a:solidFill>
                            <a:srgbClr val="000000"/>
                          </a:solidFill>
                          <a:effectLst/>
                          <a:latin typeface="Times New Roman"/>
                          <a:ea typeface="Times New Roman"/>
                          <a:cs typeface="Times New Roman"/>
                        </a:rPr>
                        <a:t>NaCl</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D5W (30 </a:t>
                      </a:r>
                      <a:r>
                        <a:rPr lang="en-US" sz="1100" dirty="0" smtClean="0">
                          <a:solidFill>
                            <a:srgbClr val="000000"/>
                          </a:solidFill>
                          <a:effectLst/>
                          <a:latin typeface="Times New Roman"/>
                          <a:ea typeface="Times New Roman"/>
                          <a:cs typeface="Times New Roman"/>
                        </a:rPr>
                        <a:t>minute infusion</a:t>
                      </a:r>
                      <a:r>
                        <a:rPr lang="en-US" sz="1100" dirty="0">
                          <a:solidFill>
                            <a:srgbClr val="000000"/>
                          </a:solidFill>
                          <a:effectLst/>
                          <a:latin typeface="Times New Roman"/>
                          <a:ea typeface="Times New Roman"/>
                          <a:cs typeface="Times New Roman"/>
                        </a:rPr>
                        <a:t>)</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CTRL1 </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CTRL1</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N/A</a:t>
                      </a:r>
                      <a:endParaRPr lang="en-US" sz="1100" dirty="0">
                        <a:effectLst/>
                        <a:latin typeface="Times New Roman"/>
                        <a:ea typeface="Times New Roman"/>
                        <a:cs typeface="Times New Roman"/>
                      </a:endParaRPr>
                    </a:p>
                  </a:txBody>
                  <a:tcPr marL="68580" marR="68580" marT="0" marB="0" anchor="b"/>
                </a:tc>
              </a:tr>
              <a:tr h="494306">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D5W</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0.9% </a:t>
                      </a:r>
                      <a:r>
                        <a:rPr lang="en-US" sz="1100" dirty="0" err="1">
                          <a:solidFill>
                            <a:srgbClr val="000000"/>
                          </a:solidFill>
                          <a:effectLst/>
                          <a:latin typeface="Times New Roman"/>
                          <a:ea typeface="Times New Roman"/>
                          <a:cs typeface="Times New Roman"/>
                        </a:rPr>
                        <a:t>NaCl</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CTRL2 </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CTRL2</a:t>
                      </a:r>
                      <a:endParaRPr lang="en-US" sz="1100">
                        <a:effectLst/>
                        <a:latin typeface="Times New Roman"/>
                        <a:ea typeface="Times New Roman"/>
                        <a:cs typeface="Times New Roman"/>
                      </a:endParaRPr>
                    </a:p>
                  </a:txBody>
                  <a:tcPr marL="68580" marR="68580" marT="0" marB="0"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effectLst/>
                          <a:latin typeface="Times New Roman"/>
                          <a:ea typeface="Times New Roman"/>
                          <a:cs typeface="Times New Roman"/>
                        </a:rPr>
                        <a:t>N/A</a:t>
                      </a:r>
                    </a:p>
                  </a:txBody>
                  <a:tcPr marL="68580" marR="68580" marT="0" marB="0" anchor="b"/>
                </a:tc>
              </a:tr>
              <a:tr h="494306">
                <a:tc>
                  <a:txBody>
                    <a:bodyPr/>
                    <a:lstStyle/>
                    <a:p>
                      <a:pPr marL="0" marR="0" algn="ctr">
                        <a:spcBef>
                          <a:spcPts val="0"/>
                        </a:spcBef>
                        <a:spcAft>
                          <a:spcPts val="0"/>
                        </a:spcAft>
                      </a:pPr>
                      <a:r>
                        <a:rPr lang="en-US" sz="1100" dirty="0" err="1">
                          <a:solidFill>
                            <a:srgbClr val="000000"/>
                          </a:solidFill>
                          <a:effectLst/>
                          <a:latin typeface="Times New Roman"/>
                          <a:ea typeface="Times New Roman"/>
                          <a:cs typeface="Times New Roman"/>
                        </a:rPr>
                        <a:t>Topotecan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D5W (30 </a:t>
                      </a:r>
                      <a:r>
                        <a:rPr lang="en-US" sz="1100" dirty="0" smtClean="0">
                          <a:solidFill>
                            <a:srgbClr val="000000"/>
                          </a:solidFill>
                          <a:effectLst/>
                          <a:latin typeface="Times New Roman"/>
                          <a:ea typeface="Times New Roman"/>
                          <a:cs typeface="Times New Roman"/>
                        </a:rPr>
                        <a:t>minute infusion</a:t>
                      </a:r>
                      <a:r>
                        <a:rPr lang="en-US" sz="1100" dirty="0">
                          <a:solidFill>
                            <a:srgbClr val="000000"/>
                          </a:solidFill>
                          <a:effectLst/>
                          <a:latin typeface="Times New Roman"/>
                          <a:ea typeface="Times New Roman"/>
                          <a:cs typeface="Times New Roman"/>
                        </a:rPr>
                        <a:t>)</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TopoD5W</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3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CTRL1</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(To.vs.Ctrl1)</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641</a:t>
                      </a:r>
                      <a:endParaRPr lang="en-US" sz="1100" dirty="0">
                        <a:effectLst/>
                        <a:latin typeface="Times New Roman"/>
                        <a:ea typeface="Times New Roman"/>
                        <a:cs typeface="Times New Roman"/>
                      </a:endParaRPr>
                    </a:p>
                  </a:txBody>
                  <a:tcPr marL="68580" marR="68580" marT="0" marB="0" anchor="b"/>
                </a:tc>
              </a:tr>
              <a:tr h="494306">
                <a:tc>
                  <a:txBody>
                    <a:bodyPr/>
                    <a:lstStyle/>
                    <a:p>
                      <a:pPr marL="0" marR="0" algn="ctr">
                        <a:spcBef>
                          <a:spcPts val="0"/>
                        </a:spcBef>
                        <a:spcAft>
                          <a:spcPts val="0"/>
                        </a:spcAft>
                      </a:pPr>
                      <a:r>
                        <a:rPr lang="en-US" sz="1100" dirty="0" err="1">
                          <a:solidFill>
                            <a:srgbClr val="000000"/>
                          </a:solidFill>
                          <a:effectLst/>
                          <a:latin typeface="Times New Roman"/>
                          <a:ea typeface="Times New Roman"/>
                          <a:cs typeface="Times New Roman"/>
                        </a:rPr>
                        <a:t>Oxaliplatin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0.9% </a:t>
                      </a:r>
                      <a:r>
                        <a:rPr lang="en-US" sz="1100" dirty="0" err="1">
                          <a:solidFill>
                            <a:srgbClr val="000000"/>
                          </a:solidFill>
                          <a:effectLst/>
                          <a:latin typeface="Times New Roman"/>
                          <a:ea typeface="Times New Roman"/>
                          <a:cs typeface="Times New Roman"/>
                        </a:rPr>
                        <a:t>NaCl</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err="1">
                          <a:solidFill>
                            <a:srgbClr val="000000"/>
                          </a:solidFill>
                          <a:effectLst/>
                          <a:latin typeface="Times New Roman"/>
                          <a:ea typeface="Times New Roman"/>
                          <a:cs typeface="Times New Roman"/>
                        </a:rPr>
                        <a:t>OxaliNacl</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4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CTRL2</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(Ox.vs.Ctrl2) </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167</a:t>
                      </a:r>
                      <a:endParaRPr lang="en-US" sz="1100" dirty="0">
                        <a:effectLst/>
                        <a:latin typeface="Times New Roman"/>
                        <a:ea typeface="Times New Roman"/>
                        <a:cs typeface="Times New Roman"/>
                      </a:endParaRPr>
                    </a:p>
                  </a:txBody>
                  <a:tcPr marL="68580" marR="68580" marT="0" marB="0" anchor="b"/>
                </a:tc>
              </a:tr>
              <a:tr h="494306">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Topotecan</a:t>
                      </a:r>
                      <a:r>
                        <a:rPr lang="en-US" sz="1100" b="1" dirty="0">
                          <a:solidFill>
                            <a:srgbClr val="0070C0"/>
                          </a:solidFill>
                          <a:effectLst/>
                          <a:latin typeface="Times New Roman"/>
                          <a:ea typeface="Times New Roman"/>
                          <a:cs typeface="Times New Roman"/>
                        </a:rPr>
                        <a:t> (30 minute infusion)</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followed by</a:t>
                      </a:r>
                    </a:p>
                    <a:p>
                      <a:pPr marL="0" marR="0" algn="ctr">
                        <a:spcBef>
                          <a:spcPts val="0"/>
                        </a:spcBef>
                        <a:spcAft>
                          <a:spcPts val="0"/>
                        </a:spcAft>
                      </a:pPr>
                      <a:r>
                        <a:rPr lang="en-US" sz="1100" b="1" dirty="0" err="1">
                          <a:solidFill>
                            <a:srgbClr val="0070C0"/>
                          </a:solidFill>
                          <a:effectLst/>
                          <a:latin typeface="Times New Roman"/>
                          <a:ea typeface="Times New Roman"/>
                          <a:cs typeface="Times New Roman"/>
                        </a:rPr>
                        <a:t>Oxaliplatin</a:t>
                      </a:r>
                      <a:r>
                        <a:rPr lang="en-US" sz="1100" b="1" dirty="0">
                          <a:solidFill>
                            <a:srgbClr val="0070C0"/>
                          </a:solidFill>
                          <a:effectLst/>
                          <a:latin typeface="Times New Roman"/>
                          <a:ea typeface="Times New Roman"/>
                          <a:cs typeface="Times New Roman"/>
                        </a:rPr>
                        <a:t> (30 minute infusion)</a:t>
                      </a:r>
                    </a:p>
                  </a:txBody>
                  <a:tcPr marL="68580" marR="68580" marT="0" marB="0" anchor="b"/>
                </a:tc>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ToOx</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a:solidFill>
                            <a:srgbClr val="0070C0"/>
                          </a:solidFill>
                          <a:effectLst/>
                          <a:latin typeface="Times New Roman"/>
                          <a:ea typeface="Times New Roman"/>
                          <a:cs typeface="Times New Roman"/>
                        </a:rPr>
                        <a:t>5 </a:t>
                      </a:r>
                      <a:r>
                        <a:rPr lang="en-US" sz="1100" b="1" dirty="0" err="1">
                          <a:solidFill>
                            <a:srgbClr val="0070C0"/>
                          </a:solidFill>
                          <a:effectLst/>
                          <a:latin typeface="Times New Roman"/>
                          <a:ea typeface="Times New Roman"/>
                          <a:cs typeface="Times New Roman"/>
                        </a:rPr>
                        <a:t>vs</a:t>
                      </a:r>
                      <a:r>
                        <a:rPr lang="en-US" sz="1100" b="1" dirty="0">
                          <a:solidFill>
                            <a:srgbClr val="0070C0"/>
                          </a:solidFill>
                          <a:effectLst/>
                          <a:latin typeface="Times New Roman"/>
                          <a:ea typeface="Times New Roman"/>
                          <a:cs typeface="Times New Roman"/>
                        </a:rPr>
                        <a:t> CTRL1</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(ToOx.vs.Ctrl1) </a:t>
                      </a: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793</a:t>
                      </a:r>
                      <a:endParaRPr lang="en-US" sz="1100" b="1" dirty="0">
                        <a:solidFill>
                          <a:srgbClr val="0070C0"/>
                        </a:solidFill>
                        <a:effectLst/>
                        <a:latin typeface="Times New Roman"/>
                        <a:ea typeface="Times New Roman"/>
                        <a:cs typeface="Times New Roman"/>
                      </a:endParaRPr>
                    </a:p>
                  </a:txBody>
                  <a:tcPr marL="68580" marR="68580" marT="0" marB="0" anchor="b"/>
                </a:tc>
              </a:tr>
              <a:tr h="494306">
                <a:tc>
                  <a:txBody>
                    <a:bodyPr/>
                    <a:lstStyle/>
                    <a:p>
                      <a:pPr marL="0" marR="0" algn="ctr">
                        <a:spcBef>
                          <a:spcPts val="0"/>
                        </a:spcBef>
                        <a:spcAft>
                          <a:spcPts val="0"/>
                        </a:spcAft>
                      </a:pP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ToOx_OxTo</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CoupleSeq</a:t>
                      </a: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5</a:t>
                      </a:r>
                      <a:r>
                        <a:rPr lang="en-US" sz="1100" b="1" baseline="0" dirty="0" smtClean="0">
                          <a:solidFill>
                            <a:srgbClr val="0070C0"/>
                          </a:solidFill>
                          <a:effectLst/>
                          <a:latin typeface="Times New Roman"/>
                          <a:ea typeface="Times New Roman"/>
                          <a:cs typeface="Times New Roman"/>
                        </a:rPr>
                        <a:t> vs. 6</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16</a:t>
                      </a:r>
                      <a:endParaRPr lang="en-US" sz="1100" b="1" dirty="0">
                        <a:solidFill>
                          <a:srgbClr val="0070C0"/>
                        </a:solidFill>
                        <a:effectLst/>
                        <a:latin typeface="Times New Roman"/>
                        <a:ea typeface="Times New Roman"/>
                        <a:cs typeface="Times New Roman"/>
                      </a:endParaRPr>
                    </a:p>
                  </a:txBody>
                  <a:tcPr marL="68580" marR="68580" marT="0" marB="0" anchor="b"/>
                </a:tc>
              </a:tr>
              <a:tr h="403994">
                <a:tc>
                  <a:txBody>
                    <a:bodyPr/>
                    <a:lstStyle/>
                    <a:p>
                      <a:pPr marL="0" marR="0" algn="ctr">
                        <a:spcBef>
                          <a:spcPts val="0"/>
                        </a:spcBef>
                        <a:spcAft>
                          <a:spcPts val="0"/>
                        </a:spcAft>
                      </a:pP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ToOx_CtrlOX</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CoupleSingle</a:t>
                      </a: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5 vs. 7</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181</a:t>
                      </a:r>
                      <a:endParaRPr lang="en-US" sz="1100" b="1" dirty="0">
                        <a:solidFill>
                          <a:srgbClr val="0070C0"/>
                        </a:solidFill>
                        <a:effectLst/>
                        <a:latin typeface="Times New Roman"/>
                        <a:ea typeface="Times New Roman"/>
                        <a:cs typeface="Times New Roman"/>
                      </a:endParaRPr>
                    </a:p>
                  </a:txBody>
                  <a:tcPr marL="68580" marR="68580" marT="0" marB="0" anchor="b"/>
                </a:tc>
              </a:tr>
              <a:tr h="494306">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Oxaliplatin</a:t>
                      </a:r>
                      <a:r>
                        <a:rPr lang="en-US" sz="1100" b="1" dirty="0">
                          <a:solidFill>
                            <a:srgbClr val="0070C0"/>
                          </a:solidFill>
                          <a:effectLst/>
                          <a:latin typeface="Times New Roman"/>
                          <a:ea typeface="Times New Roman"/>
                          <a:cs typeface="Times New Roman"/>
                        </a:rPr>
                        <a:t> (30 minute infusion)</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followed by</a:t>
                      </a:r>
                    </a:p>
                    <a:p>
                      <a:pPr marL="0" marR="0" algn="ctr">
                        <a:spcBef>
                          <a:spcPts val="0"/>
                        </a:spcBef>
                        <a:spcAft>
                          <a:spcPts val="0"/>
                        </a:spcAft>
                      </a:pPr>
                      <a:r>
                        <a:rPr lang="en-US" sz="1100" b="1" dirty="0" err="1">
                          <a:solidFill>
                            <a:srgbClr val="0070C0"/>
                          </a:solidFill>
                          <a:effectLst/>
                          <a:latin typeface="Times New Roman"/>
                          <a:ea typeface="Times New Roman"/>
                          <a:cs typeface="Times New Roman"/>
                        </a:rPr>
                        <a:t>Topotecan</a:t>
                      </a:r>
                      <a:r>
                        <a:rPr lang="en-US" sz="1100" b="1" dirty="0">
                          <a:solidFill>
                            <a:srgbClr val="0070C0"/>
                          </a:solidFill>
                          <a:effectLst/>
                          <a:latin typeface="Times New Roman"/>
                          <a:ea typeface="Times New Roman"/>
                          <a:cs typeface="Times New Roman"/>
                        </a:rPr>
                        <a:t> (30 minute infusion)</a:t>
                      </a:r>
                    </a:p>
                  </a:txBody>
                  <a:tcPr marL="68580" marR="68580" marT="0" marB="0" anchor="b"/>
                </a:tc>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OxTo</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a:solidFill>
                            <a:srgbClr val="0070C0"/>
                          </a:solidFill>
                          <a:effectLst/>
                          <a:latin typeface="Times New Roman"/>
                          <a:ea typeface="Times New Roman"/>
                          <a:cs typeface="Times New Roman"/>
                        </a:rPr>
                        <a:t>6 </a:t>
                      </a:r>
                      <a:r>
                        <a:rPr lang="en-US" sz="1100" b="1" dirty="0" err="1">
                          <a:solidFill>
                            <a:srgbClr val="0070C0"/>
                          </a:solidFill>
                          <a:effectLst/>
                          <a:latin typeface="Times New Roman"/>
                          <a:ea typeface="Times New Roman"/>
                          <a:cs typeface="Times New Roman"/>
                        </a:rPr>
                        <a:t>vs</a:t>
                      </a:r>
                      <a:r>
                        <a:rPr lang="en-US" sz="1100" b="1" dirty="0">
                          <a:solidFill>
                            <a:srgbClr val="0070C0"/>
                          </a:solidFill>
                          <a:effectLst/>
                          <a:latin typeface="Times New Roman"/>
                          <a:ea typeface="Times New Roman"/>
                          <a:cs typeface="Times New Roman"/>
                        </a:rPr>
                        <a:t> CTRL2</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(OxTo.vs.Ctrl2)</a:t>
                      </a: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832</a:t>
                      </a:r>
                      <a:endParaRPr lang="en-US" sz="1100" b="1" dirty="0">
                        <a:solidFill>
                          <a:srgbClr val="0070C0"/>
                        </a:solidFill>
                        <a:effectLst/>
                        <a:latin typeface="Times New Roman"/>
                        <a:ea typeface="Times New Roman"/>
                        <a:cs typeface="Times New Roman"/>
                      </a:endParaRPr>
                    </a:p>
                  </a:txBody>
                  <a:tcPr marL="68580" marR="68580" marT="0" marB="0" anchor="b"/>
                </a:tc>
              </a:tr>
              <a:tr h="403994">
                <a:tc>
                  <a:txBody>
                    <a:bodyPr/>
                    <a:lstStyle/>
                    <a:p>
                      <a:pPr marL="0" marR="0" algn="ctr">
                        <a:spcBef>
                          <a:spcPts val="0"/>
                        </a:spcBef>
                        <a:spcAft>
                          <a:spcPts val="0"/>
                        </a:spcAft>
                      </a:pP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OxTo_CtrlTo</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CoulpleSingle</a:t>
                      </a: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6 vs. 8</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48</a:t>
                      </a:r>
                      <a:endParaRPr lang="en-US" sz="1100" b="1" dirty="0">
                        <a:solidFill>
                          <a:srgbClr val="0070C0"/>
                        </a:solidFill>
                        <a:effectLst/>
                        <a:latin typeface="Times New Roman"/>
                        <a:ea typeface="Times New Roman"/>
                        <a:cs typeface="Times New Roman"/>
                      </a:endParaRPr>
                    </a:p>
                  </a:txBody>
                  <a:tcPr marL="68580" marR="68580" marT="0" marB="0" anchor="b"/>
                </a:tc>
              </a:tr>
              <a:tr h="494306">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 0.9% </a:t>
                      </a:r>
                      <a:r>
                        <a:rPr lang="en-US" sz="1100" dirty="0" err="1">
                          <a:solidFill>
                            <a:srgbClr val="000000"/>
                          </a:solidFill>
                          <a:effectLst/>
                          <a:latin typeface="Times New Roman"/>
                          <a:ea typeface="Times New Roman"/>
                          <a:cs typeface="Times New Roman"/>
                        </a:rPr>
                        <a:t>NaCl</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err="1">
                          <a:solidFill>
                            <a:srgbClr val="000000"/>
                          </a:solidFill>
                          <a:effectLst/>
                          <a:latin typeface="Times New Roman"/>
                          <a:ea typeface="Times New Roman"/>
                          <a:cs typeface="Times New Roman"/>
                        </a:rPr>
                        <a:t>Oxaliplatin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NaclOxali</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7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CTRL1</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(Ox.vs.Ctrl1)</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124</a:t>
                      </a:r>
                      <a:endParaRPr lang="en-US" sz="1100" dirty="0">
                        <a:effectLst/>
                        <a:latin typeface="Times New Roman"/>
                        <a:ea typeface="Times New Roman"/>
                        <a:cs typeface="Times New Roman"/>
                      </a:endParaRPr>
                    </a:p>
                  </a:txBody>
                  <a:tcPr marL="68580" marR="68580" marT="0" marB="0" anchor="b"/>
                </a:tc>
              </a:tr>
              <a:tr h="494306">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D5W</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err="1">
                          <a:solidFill>
                            <a:srgbClr val="000000"/>
                          </a:solidFill>
                          <a:effectLst/>
                          <a:latin typeface="Times New Roman"/>
                          <a:ea typeface="Times New Roman"/>
                          <a:cs typeface="Times New Roman"/>
                        </a:rPr>
                        <a:t>Topotecan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D5WTopo</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8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CTRL2</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(To.vs.Ctrl2)</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574</a:t>
                      </a:r>
                      <a:endParaRPr lang="en-US" sz="1100" dirty="0">
                        <a:effectLst/>
                        <a:latin typeface="Times New Roman"/>
                        <a:ea typeface="Times New Roman"/>
                        <a:cs typeface="Times New Roman"/>
                      </a:endParaRPr>
                    </a:p>
                  </a:txBody>
                  <a:tcPr marL="68580" marR="68580" marT="0" marB="0" anchor="b"/>
                </a:tc>
              </a:tr>
            </a:tbl>
          </a:graphicData>
        </a:graphic>
      </p:graphicFrame>
    </p:spTree>
    <p:extLst>
      <p:ext uri="{BB962C8B-B14F-4D97-AF65-F5344CB8AC3E}">
        <p14:creationId xmlns:p14="http://schemas.microsoft.com/office/powerpoint/2010/main" val="20747910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4000" dirty="0" smtClean="0"/>
              <a:t>BH-FDR &lt; 0.05 &amp; FC &gt; 2</a:t>
            </a:r>
            <a:r>
              <a:rPr lang="en-US" dirty="0" smtClean="0"/>
              <a:t/>
            </a:r>
            <a:br>
              <a:rPr lang="en-US" dirty="0" smtClean="0"/>
            </a:br>
            <a:r>
              <a:rPr lang="en-US" sz="3100" dirty="0" smtClean="0"/>
              <a:t>--24 hours</a:t>
            </a:r>
            <a:endParaRPr lang="en-US" sz="3100" dirty="0"/>
          </a:p>
        </p:txBody>
      </p:sp>
      <p:graphicFrame>
        <p:nvGraphicFramePr>
          <p:cNvPr id="4" name="Table 3"/>
          <p:cNvGraphicFramePr>
            <a:graphicFrameLocks noGrp="1"/>
          </p:cNvGraphicFramePr>
          <p:nvPr>
            <p:extLst>
              <p:ext uri="{D42A27DB-BD31-4B8C-83A1-F6EECF244321}">
                <p14:modId xmlns:p14="http://schemas.microsoft.com/office/powerpoint/2010/main" val="1241762038"/>
              </p:ext>
            </p:extLst>
          </p:nvPr>
        </p:nvGraphicFramePr>
        <p:xfrm>
          <a:off x="30144" y="1077931"/>
          <a:ext cx="9067800" cy="5752219"/>
        </p:xfrm>
        <a:graphic>
          <a:graphicData uri="http://schemas.openxmlformats.org/drawingml/2006/table">
            <a:tbl>
              <a:tblPr firstRow="1" bandRow="1">
                <a:tableStyleId>{5C22544A-7EE6-4342-B048-85BDC9FD1C3A}</a:tableStyleId>
              </a:tblPr>
              <a:tblGrid>
                <a:gridCol w="3319463"/>
                <a:gridCol w="1781175"/>
                <a:gridCol w="2105026"/>
                <a:gridCol w="1862136"/>
              </a:tblGrid>
              <a:tr h="428769">
                <a:tc>
                  <a:txBody>
                    <a:bodyPr/>
                    <a:lstStyle/>
                    <a:p>
                      <a:pPr marL="0" marR="0" algn="ctr">
                        <a:spcBef>
                          <a:spcPts val="0"/>
                        </a:spcBef>
                        <a:spcAft>
                          <a:spcPts val="0"/>
                        </a:spcAft>
                      </a:pPr>
                      <a:r>
                        <a:rPr lang="en-US" sz="1100" b="1" dirty="0">
                          <a:solidFill>
                            <a:srgbClr val="000000"/>
                          </a:solidFill>
                          <a:effectLst/>
                          <a:latin typeface="Times New Roman"/>
                          <a:ea typeface="Times New Roman"/>
                          <a:cs typeface="Times New Roman"/>
                        </a:rPr>
                        <a:t> </a:t>
                      </a:r>
                      <a:endParaRPr lang="en-US" sz="1100" dirty="0">
                        <a:effectLst/>
                        <a:latin typeface="Times New Roman"/>
                        <a:ea typeface="Times New Roman"/>
                        <a:cs typeface="Times New Roman"/>
                      </a:endParaRPr>
                    </a:p>
                    <a:p>
                      <a:pPr marL="0" marR="0" algn="ctr">
                        <a:spcBef>
                          <a:spcPts val="0"/>
                        </a:spcBef>
                        <a:spcAft>
                          <a:spcPts val="0"/>
                        </a:spcAft>
                      </a:pPr>
                      <a:r>
                        <a:rPr lang="en-US" sz="1100" b="1" dirty="0">
                          <a:solidFill>
                            <a:srgbClr val="000000"/>
                          </a:solidFill>
                          <a:effectLst/>
                          <a:latin typeface="Times New Roman"/>
                          <a:ea typeface="Times New Roman"/>
                          <a:cs typeface="Times New Roman"/>
                        </a:rPr>
                        <a:t>Treatment</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a:solidFill>
                            <a:srgbClr val="000000"/>
                          </a:solidFill>
                          <a:effectLst/>
                          <a:latin typeface="Times New Roman"/>
                          <a:ea typeface="Times New Roman"/>
                          <a:cs typeface="Times New Roman"/>
                        </a:rPr>
                        <a:t>GeneSpring</a:t>
                      </a:r>
                      <a:r>
                        <a:rPr lang="en-US" sz="1100" b="1" dirty="0">
                          <a:solidFill>
                            <a:srgbClr val="000000"/>
                          </a:solidFill>
                          <a:effectLst/>
                          <a:latin typeface="Times New Roman"/>
                          <a:ea typeface="Times New Roman"/>
                          <a:cs typeface="Times New Roman"/>
                        </a:rPr>
                        <a:t> Group Name</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a:solidFill>
                            <a:srgbClr val="000000"/>
                          </a:solidFill>
                          <a:effectLst/>
                          <a:latin typeface="Times New Roman"/>
                          <a:ea typeface="Times New Roman"/>
                          <a:cs typeface="Times New Roman"/>
                        </a:rPr>
                        <a:t>Comparator Group</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0000"/>
                          </a:solidFill>
                          <a:effectLst/>
                          <a:latin typeface="Times New Roman"/>
                          <a:ea typeface="Times New Roman"/>
                          <a:cs typeface="Times New Roman"/>
                        </a:rPr>
                        <a:t>DEG</a:t>
                      </a:r>
                    </a:p>
                  </a:txBody>
                  <a:tcPr marL="68580" marR="68580" marT="0" marB="0" anchor="b"/>
                </a:tc>
              </a:tr>
              <a:tr h="487688">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0.9% </a:t>
                      </a:r>
                      <a:r>
                        <a:rPr lang="en-US" sz="1100" dirty="0" err="1">
                          <a:solidFill>
                            <a:srgbClr val="000000"/>
                          </a:solidFill>
                          <a:effectLst/>
                          <a:latin typeface="Times New Roman"/>
                          <a:ea typeface="Times New Roman"/>
                          <a:cs typeface="Times New Roman"/>
                        </a:rPr>
                        <a:t>NaCl</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D5W (30 </a:t>
                      </a:r>
                      <a:r>
                        <a:rPr lang="en-US" sz="1100" dirty="0" smtClean="0">
                          <a:solidFill>
                            <a:srgbClr val="000000"/>
                          </a:solidFill>
                          <a:effectLst/>
                          <a:latin typeface="Times New Roman"/>
                          <a:ea typeface="Times New Roman"/>
                          <a:cs typeface="Times New Roman"/>
                        </a:rPr>
                        <a:t>minute infusion</a:t>
                      </a:r>
                      <a:r>
                        <a:rPr lang="en-US" sz="1100" dirty="0">
                          <a:solidFill>
                            <a:srgbClr val="000000"/>
                          </a:solidFill>
                          <a:effectLst/>
                          <a:latin typeface="Times New Roman"/>
                          <a:ea typeface="Times New Roman"/>
                          <a:cs typeface="Times New Roman"/>
                        </a:rPr>
                        <a:t>)</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CTRL1 </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CTRL1</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N/A</a:t>
                      </a:r>
                      <a:endParaRPr lang="en-US" sz="1100" dirty="0">
                        <a:effectLst/>
                        <a:latin typeface="Times New Roman"/>
                        <a:ea typeface="Times New Roman"/>
                        <a:cs typeface="Times New Roman"/>
                      </a:endParaRPr>
                    </a:p>
                  </a:txBody>
                  <a:tcPr marL="68580" marR="68580" marT="0" marB="0" anchor="b"/>
                </a:tc>
              </a:tr>
              <a:tr h="487688">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D5W</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0.9% </a:t>
                      </a:r>
                      <a:r>
                        <a:rPr lang="en-US" sz="1100" dirty="0" err="1">
                          <a:solidFill>
                            <a:srgbClr val="000000"/>
                          </a:solidFill>
                          <a:effectLst/>
                          <a:latin typeface="Times New Roman"/>
                          <a:ea typeface="Times New Roman"/>
                          <a:cs typeface="Times New Roman"/>
                        </a:rPr>
                        <a:t>NaCl</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CTRL2 </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CTRL2</a:t>
                      </a:r>
                      <a:endParaRPr lang="en-US" sz="1100" dirty="0">
                        <a:effectLst/>
                        <a:latin typeface="Times New Roman"/>
                        <a:ea typeface="Times New Roman"/>
                        <a:cs typeface="Times New Roman"/>
                      </a:endParaRPr>
                    </a:p>
                  </a:txBody>
                  <a:tcPr marL="68580" marR="68580" marT="0" marB="0"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effectLst/>
                          <a:latin typeface="Times New Roman"/>
                          <a:ea typeface="Times New Roman"/>
                          <a:cs typeface="Times New Roman"/>
                        </a:rPr>
                        <a:t>N/A</a:t>
                      </a:r>
                    </a:p>
                  </a:txBody>
                  <a:tcPr marL="68580" marR="68580" marT="0" marB="0" anchor="b"/>
                </a:tc>
              </a:tr>
              <a:tr h="487688">
                <a:tc>
                  <a:txBody>
                    <a:bodyPr/>
                    <a:lstStyle/>
                    <a:p>
                      <a:pPr marL="0" marR="0" algn="ctr">
                        <a:spcBef>
                          <a:spcPts val="0"/>
                        </a:spcBef>
                        <a:spcAft>
                          <a:spcPts val="0"/>
                        </a:spcAft>
                      </a:pPr>
                      <a:r>
                        <a:rPr lang="en-US" sz="1100" dirty="0" err="1">
                          <a:solidFill>
                            <a:srgbClr val="000000"/>
                          </a:solidFill>
                          <a:effectLst/>
                          <a:latin typeface="Times New Roman"/>
                          <a:ea typeface="Times New Roman"/>
                          <a:cs typeface="Times New Roman"/>
                        </a:rPr>
                        <a:t>Topotecan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D5W (30 </a:t>
                      </a:r>
                      <a:r>
                        <a:rPr lang="en-US" sz="1100" dirty="0" smtClean="0">
                          <a:solidFill>
                            <a:srgbClr val="000000"/>
                          </a:solidFill>
                          <a:effectLst/>
                          <a:latin typeface="Times New Roman"/>
                          <a:ea typeface="Times New Roman"/>
                          <a:cs typeface="Times New Roman"/>
                        </a:rPr>
                        <a:t>minute infusion</a:t>
                      </a:r>
                      <a:r>
                        <a:rPr lang="en-US" sz="1100" dirty="0">
                          <a:solidFill>
                            <a:srgbClr val="000000"/>
                          </a:solidFill>
                          <a:effectLst/>
                          <a:latin typeface="Times New Roman"/>
                          <a:ea typeface="Times New Roman"/>
                          <a:cs typeface="Times New Roman"/>
                        </a:rPr>
                        <a:t>)</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TopoD5W</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3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CTRL1</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(To.vs.Ctrl1)</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745</a:t>
                      </a:r>
                      <a:endParaRPr lang="en-US" sz="1100" dirty="0">
                        <a:effectLst/>
                        <a:latin typeface="Times New Roman"/>
                        <a:ea typeface="Times New Roman"/>
                        <a:cs typeface="Times New Roman"/>
                      </a:endParaRPr>
                    </a:p>
                  </a:txBody>
                  <a:tcPr marL="68580" marR="68580" marT="0" marB="0" anchor="b"/>
                </a:tc>
              </a:tr>
              <a:tr h="487688">
                <a:tc>
                  <a:txBody>
                    <a:bodyPr/>
                    <a:lstStyle/>
                    <a:p>
                      <a:pPr marL="0" marR="0" algn="ctr">
                        <a:spcBef>
                          <a:spcPts val="0"/>
                        </a:spcBef>
                        <a:spcAft>
                          <a:spcPts val="0"/>
                        </a:spcAft>
                      </a:pPr>
                      <a:r>
                        <a:rPr lang="en-US" sz="1100" dirty="0" err="1">
                          <a:solidFill>
                            <a:srgbClr val="000000"/>
                          </a:solidFill>
                          <a:effectLst/>
                          <a:latin typeface="Times New Roman"/>
                          <a:ea typeface="Times New Roman"/>
                          <a:cs typeface="Times New Roman"/>
                        </a:rPr>
                        <a:t>Oxaliplatin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0.9% </a:t>
                      </a:r>
                      <a:r>
                        <a:rPr lang="en-US" sz="1100" dirty="0" err="1">
                          <a:solidFill>
                            <a:srgbClr val="000000"/>
                          </a:solidFill>
                          <a:effectLst/>
                          <a:latin typeface="Times New Roman"/>
                          <a:ea typeface="Times New Roman"/>
                          <a:cs typeface="Times New Roman"/>
                        </a:rPr>
                        <a:t>NaCl</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err="1">
                          <a:solidFill>
                            <a:srgbClr val="000000"/>
                          </a:solidFill>
                          <a:effectLst/>
                          <a:latin typeface="Times New Roman"/>
                          <a:ea typeface="Times New Roman"/>
                          <a:cs typeface="Times New Roman"/>
                        </a:rPr>
                        <a:t>OxaliNacl</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4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CTRL2</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(Ox.vs.Ctrl2) </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990</a:t>
                      </a:r>
                      <a:endParaRPr lang="en-US" sz="1100" dirty="0">
                        <a:effectLst/>
                        <a:latin typeface="Times New Roman"/>
                        <a:ea typeface="Times New Roman"/>
                        <a:cs typeface="Times New Roman"/>
                      </a:endParaRPr>
                    </a:p>
                  </a:txBody>
                  <a:tcPr marL="68580" marR="68580" marT="0" marB="0" anchor="b"/>
                </a:tc>
              </a:tr>
              <a:tr h="487688">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Topotecan</a:t>
                      </a:r>
                      <a:r>
                        <a:rPr lang="en-US" sz="1100" b="1" dirty="0">
                          <a:solidFill>
                            <a:srgbClr val="0070C0"/>
                          </a:solidFill>
                          <a:effectLst/>
                          <a:latin typeface="Times New Roman"/>
                          <a:ea typeface="Times New Roman"/>
                          <a:cs typeface="Times New Roman"/>
                        </a:rPr>
                        <a:t> (30 minute infusion)</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followed by</a:t>
                      </a:r>
                    </a:p>
                    <a:p>
                      <a:pPr marL="0" marR="0" algn="ctr">
                        <a:spcBef>
                          <a:spcPts val="0"/>
                        </a:spcBef>
                        <a:spcAft>
                          <a:spcPts val="0"/>
                        </a:spcAft>
                      </a:pPr>
                      <a:r>
                        <a:rPr lang="en-US" sz="1100" b="1" dirty="0" err="1">
                          <a:solidFill>
                            <a:srgbClr val="0070C0"/>
                          </a:solidFill>
                          <a:effectLst/>
                          <a:latin typeface="Times New Roman"/>
                          <a:ea typeface="Times New Roman"/>
                          <a:cs typeface="Times New Roman"/>
                        </a:rPr>
                        <a:t>Oxaliplatin</a:t>
                      </a:r>
                      <a:r>
                        <a:rPr lang="en-US" sz="1100" b="1" dirty="0">
                          <a:solidFill>
                            <a:srgbClr val="0070C0"/>
                          </a:solidFill>
                          <a:effectLst/>
                          <a:latin typeface="Times New Roman"/>
                          <a:ea typeface="Times New Roman"/>
                          <a:cs typeface="Times New Roman"/>
                        </a:rPr>
                        <a:t> (30 minute infusion)</a:t>
                      </a:r>
                    </a:p>
                  </a:txBody>
                  <a:tcPr marL="68580" marR="68580" marT="0" marB="0" anchor="b"/>
                </a:tc>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ToOx</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a:solidFill>
                            <a:srgbClr val="0070C0"/>
                          </a:solidFill>
                          <a:effectLst/>
                          <a:latin typeface="Times New Roman"/>
                          <a:ea typeface="Times New Roman"/>
                          <a:cs typeface="Times New Roman"/>
                        </a:rPr>
                        <a:t>5 </a:t>
                      </a:r>
                      <a:r>
                        <a:rPr lang="en-US" sz="1100" b="1" dirty="0" err="1">
                          <a:solidFill>
                            <a:srgbClr val="0070C0"/>
                          </a:solidFill>
                          <a:effectLst/>
                          <a:latin typeface="Times New Roman"/>
                          <a:ea typeface="Times New Roman"/>
                          <a:cs typeface="Times New Roman"/>
                        </a:rPr>
                        <a:t>vs</a:t>
                      </a:r>
                      <a:r>
                        <a:rPr lang="en-US" sz="1100" b="1" dirty="0">
                          <a:solidFill>
                            <a:srgbClr val="0070C0"/>
                          </a:solidFill>
                          <a:effectLst/>
                          <a:latin typeface="Times New Roman"/>
                          <a:ea typeface="Times New Roman"/>
                          <a:cs typeface="Times New Roman"/>
                        </a:rPr>
                        <a:t> CTRL1</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(ToOx.vs.Ctrl1) </a:t>
                      </a: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1803</a:t>
                      </a:r>
                      <a:endParaRPr lang="en-US" sz="1100" b="1" dirty="0">
                        <a:solidFill>
                          <a:srgbClr val="0070C0"/>
                        </a:solidFill>
                        <a:effectLst/>
                        <a:latin typeface="Times New Roman"/>
                        <a:ea typeface="Times New Roman"/>
                        <a:cs typeface="Times New Roman"/>
                      </a:endParaRPr>
                    </a:p>
                  </a:txBody>
                  <a:tcPr marL="68580" marR="68580" marT="0" marB="0" anchor="b"/>
                </a:tc>
              </a:tr>
              <a:tr h="487688">
                <a:tc>
                  <a:txBody>
                    <a:bodyPr/>
                    <a:lstStyle/>
                    <a:p>
                      <a:pPr marL="0" marR="0" algn="ctr">
                        <a:spcBef>
                          <a:spcPts val="0"/>
                        </a:spcBef>
                        <a:spcAft>
                          <a:spcPts val="0"/>
                        </a:spcAft>
                      </a:pP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ToOx_OxTo</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CoupleSeq</a:t>
                      </a: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5</a:t>
                      </a:r>
                      <a:r>
                        <a:rPr lang="en-US" sz="1100" b="1" baseline="0" dirty="0" smtClean="0">
                          <a:solidFill>
                            <a:srgbClr val="0070C0"/>
                          </a:solidFill>
                          <a:effectLst/>
                          <a:latin typeface="Times New Roman"/>
                          <a:ea typeface="Times New Roman"/>
                          <a:cs typeface="Times New Roman"/>
                        </a:rPr>
                        <a:t> vs. 6</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0</a:t>
                      </a:r>
                      <a:endParaRPr lang="en-US" sz="1100" b="1" dirty="0">
                        <a:solidFill>
                          <a:srgbClr val="0070C0"/>
                        </a:solidFill>
                        <a:effectLst/>
                        <a:latin typeface="Times New Roman"/>
                        <a:ea typeface="Times New Roman"/>
                        <a:cs typeface="Times New Roman"/>
                      </a:endParaRPr>
                    </a:p>
                  </a:txBody>
                  <a:tcPr marL="68580" marR="68580" marT="0" marB="0" anchor="b"/>
                </a:tc>
              </a:tr>
              <a:tr h="398585">
                <a:tc>
                  <a:txBody>
                    <a:bodyPr/>
                    <a:lstStyle/>
                    <a:p>
                      <a:pPr marL="0" marR="0" algn="ctr">
                        <a:spcBef>
                          <a:spcPts val="0"/>
                        </a:spcBef>
                        <a:spcAft>
                          <a:spcPts val="0"/>
                        </a:spcAft>
                      </a:pP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ToOx_CtrlOX</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CoupleSingle</a:t>
                      </a: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5 vs. 7</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176</a:t>
                      </a:r>
                      <a:endParaRPr lang="en-US" sz="1100" b="1" dirty="0">
                        <a:solidFill>
                          <a:srgbClr val="0070C0"/>
                        </a:solidFill>
                        <a:effectLst/>
                        <a:latin typeface="Times New Roman"/>
                        <a:ea typeface="Times New Roman"/>
                        <a:cs typeface="Times New Roman"/>
                      </a:endParaRPr>
                    </a:p>
                  </a:txBody>
                  <a:tcPr marL="68580" marR="68580" marT="0" marB="0" anchor="b"/>
                </a:tc>
              </a:tr>
              <a:tr h="487688">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Oxaliplatin</a:t>
                      </a:r>
                      <a:r>
                        <a:rPr lang="en-US" sz="1100" b="1" dirty="0">
                          <a:solidFill>
                            <a:srgbClr val="0070C0"/>
                          </a:solidFill>
                          <a:effectLst/>
                          <a:latin typeface="Times New Roman"/>
                          <a:ea typeface="Times New Roman"/>
                          <a:cs typeface="Times New Roman"/>
                        </a:rPr>
                        <a:t> (30 minute infusion)</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followed by</a:t>
                      </a:r>
                    </a:p>
                    <a:p>
                      <a:pPr marL="0" marR="0" algn="ctr">
                        <a:spcBef>
                          <a:spcPts val="0"/>
                        </a:spcBef>
                        <a:spcAft>
                          <a:spcPts val="0"/>
                        </a:spcAft>
                      </a:pPr>
                      <a:r>
                        <a:rPr lang="en-US" sz="1100" b="1" dirty="0" err="1">
                          <a:solidFill>
                            <a:srgbClr val="0070C0"/>
                          </a:solidFill>
                          <a:effectLst/>
                          <a:latin typeface="Times New Roman"/>
                          <a:ea typeface="Times New Roman"/>
                          <a:cs typeface="Times New Roman"/>
                        </a:rPr>
                        <a:t>Topotecan</a:t>
                      </a:r>
                      <a:r>
                        <a:rPr lang="en-US" sz="1100" b="1" dirty="0">
                          <a:solidFill>
                            <a:srgbClr val="0070C0"/>
                          </a:solidFill>
                          <a:effectLst/>
                          <a:latin typeface="Times New Roman"/>
                          <a:ea typeface="Times New Roman"/>
                          <a:cs typeface="Times New Roman"/>
                        </a:rPr>
                        <a:t> (30 minute infusion)</a:t>
                      </a:r>
                    </a:p>
                  </a:txBody>
                  <a:tcPr marL="68580" marR="68580" marT="0" marB="0" anchor="b"/>
                </a:tc>
                <a:tc>
                  <a:txBody>
                    <a:bodyPr/>
                    <a:lstStyle/>
                    <a:p>
                      <a:pPr marL="0" marR="0" algn="ctr">
                        <a:spcBef>
                          <a:spcPts val="0"/>
                        </a:spcBef>
                        <a:spcAft>
                          <a:spcPts val="0"/>
                        </a:spcAft>
                      </a:pPr>
                      <a:r>
                        <a:rPr lang="en-US" sz="1100" b="1" dirty="0" err="1">
                          <a:solidFill>
                            <a:srgbClr val="0070C0"/>
                          </a:solidFill>
                          <a:effectLst/>
                          <a:latin typeface="Times New Roman"/>
                          <a:ea typeface="Times New Roman"/>
                          <a:cs typeface="Times New Roman"/>
                        </a:rPr>
                        <a:t>OxTo</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a:solidFill>
                            <a:srgbClr val="0070C0"/>
                          </a:solidFill>
                          <a:effectLst/>
                          <a:latin typeface="Times New Roman"/>
                          <a:ea typeface="Times New Roman"/>
                          <a:cs typeface="Times New Roman"/>
                        </a:rPr>
                        <a:t>6 </a:t>
                      </a:r>
                      <a:r>
                        <a:rPr lang="en-US" sz="1100" b="1" dirty="0" err="1">
                          <a:solidFill>
                            <a:srgbClr val="0070C0"/>
                          </a:solidFill>
                          <a:effectLst/>
                          <a:latin typeface="Times New Roman"/>
                          <a:ea typeface="Times New Roman"/>
                          <a:cs typeface="Times New Roman"/>
                        </a:rPr>
                        <a:t>vs</a:t>
                      </a:r>
                      <a:r>
                        <a:rPr lang="en-US" sz="1100" b="1" dirty="0">
                          <a:solidFill>
                            <a:srgbClr val="0070C0"/>
                          </a:solidFill>
                          <a:effectLst/>
                          <a:latin typeface="Times New Roman"/>
                          <a:ea typeface="Times New Roman"/>
                          <a:cs typeface="Times New Roman"/>
                        </a:rPr>
                        <a:t> CTRL2</a:t>
                      </a:r>
                    </a:p>
                    <a:p>
                      <a:pPr marL="0" marR="0" algn="ctr">
                        <a:spcBef>
                          <a:spcPts val="0"/>
                        </a:spcBef>
                        <a:spcAft>
                          <a:spcPts val="0"/>
                        </a:spcAft>
                      </a:pPr>
                      <a:r>
                        <a:rPr lang="en-US" sz="1100" b="1" dirty="0">
                          <a:solidFill>
                            <a:srgbClr val="0070C0"/>
                          </a:solidFill>
                          <a:effectLst/>
                          <a:latin typeface="Times New Roman"/>
                          <a:ea typeface="Times New Roman"/>
                          <a:cs typeface="Times New Roman"/>
                        </a:rPr>
                        <a:t>(OxTo.vs.Ctrl2)</a:t>
                      </a: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1686</a:t>
                      </a:r>
                      <a:endParaRPr lang="en-US" sz="1100" b="1" dirty="0">
                        <a:solidFill>
                          <a:srgbClr val="0070C0"/>
                        </a:solidFill>
                        <a:effectLst/>
                        <a:latin typeface="Times New Roman"/>
                        <a:ea typeface="Times New Roman"/>
                        <a:cs typeface="Times New Roman"/>
                      </a:endParaRPr>
                    </a:p>
                  </a:txBody>
                  <a:tcPr marL="68580" marR="68580" marT="0" marB="0" anchor="b"/>
                </a:tc>
              </a:tr>
              <a:tr h="398585">
                <a:tc>
                  <a:txBody>
                    <a:bodyPr/>
                    <a:lstStyle/>
                    <a:p>
                      <a:pPr marL="0" marR="0" algn="ctr">
                        <a:spcBef>
                          <a:spcPts val="0"/>
                        </a:spcBef>
                        <a:spcAft>
                          <a:spcPts val="0"/>
                        </a:spcAft>
                      </a:pP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OxTo_CtrlTo</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err="1" smtClean="0">
                          <a:solidFill>
                            <a:srgbClr val="0070C0"/>
                          </a:solidFill>
                          <a:effectLst/>
                          <a:latin typeface="Times New Roman"/>
                          <a:ea typeface="Times New Roman"/>
                          <a:cs typeface="Times New Roman"/>
                        </a:rPr>
                        <a:t>CoulpleSingle</a:t>
                      </a:r>
                      <a:endParaRPr lang="en-US" sz="1100" b="1" dirty="0" smtClean="0">
                        <a:solidFill>
                          <a:srgbClr val="0070C0"/>
                        </a:solidFill>
                        <a:effectLst/>
                        <a:latin typeface="Times New Roman"/>
                        <a:ea typeface="Times New Roman"/>
                        <a:cs typeface="Times New Roman"/>
                      </a:endParaRPr>
                    </a:p>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6 vs. 8</a:t>
                      </a:r>
                      <a:endParaRPr lang="en-US" sz="1100" b="1" dirty="0">
                        <a:solidFill>
                          <a:srgbClr val="0070C0"/>
                        </a:solidFill>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b="1" dirty="0" smtClean="0">
                          <a:solidFill>
                            <a:srgbClr val="0070C0"/>
                          </a:solidFill>
                          <a:effectLst/>
                          <a:latin typeface="Times New Roman"/>
                          <a:ea typeface="Times New Roman"/>
                          <a:cs typeface="Times New Roman"/>
                        </a:rPr>
                        <a:t>71</a:t>
                      </a:r>
                      <a:endParaRPr lang="en-US" sz="1100" b="1" dirty="0">
                        <a:solidFill>
                          <a:srgbClr val="0070C0"/>
                        </a:solidFill>
                        <a:effectLst/>
                        <a:latin typeface="Times New Roman"/>
                        <a:ea typeface="Times New Roman"/>
                        <a:cs typeface="Times New Roman"/>
                      </a:endParaRPr>
                    </a:p>
                  </a:txBody>
                  <a:tcPr marL="68580" marR="68580" marT="0" marB="0" anchor="b"/>
                </a:tc>
              </a:tr>
              <a:tr h="487688">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 0.9% </a:t>
                      </a:r>
                      <a:r>
                        <a:rPr lang="en-US" sz="1100" dirty="0" err="1">
                          <a:solidFill>
                            <a:srgbClr val="000000"/>
                          </a:solidFill>
                          <a:effectLst/>
                          <a:latin typeface="Times New Roman"/>
                          <a:ea typeface="Times New Roman"/>
                          <a:cs typeface="Times New Roman"/>
                        </a:rPr>
                        <a:t>NaCl</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err="1">
                          <a:solidFill>
                            <a:srgbClr val="000000"/>
                          </a:solidFill>
                          <a:effectLst/>
                          <a:latin typeface="Times New Roman"/>
                          <a:ea typeface="Times New Roman"/>
                          <a:cs typeface="Times New Roman"/>
                        </a:rPr>
                        <a:t>Oxaliplatin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NaclOxali</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7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CTRL1</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(Ox.vs.Ctrl1)</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1037</a:t>
                      </a:r>
                      <a:endParaRPr lang="en-US" sz="1100" dirty="0">
                        <a:effectLst/>
                        <a:latin typeface="Times New Roman"/>
                        <a:ea typeface="Times New Roman"/>
                        <a:cs typeface="Times New Roman"/>
                      </a:endParaRPr>
                    </a:p>
                  </a:txBody>
                  <a:tcPr marL="68580" marR="68580" marT="0" marB="0" anchor="b"/>
                </a:tc>
              </a:tr>
              <a:tr h="487688">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D5W</a:t>
                      </a:r>
                      <a:r>
                        <a:rPr lang="en-US" sz="1100" baseline="30000" dirty="0">
                          <a:solidFill>
                            <a:srgbClr val="000000"/>
                          </a:solidFill>
                          <a:effectLst/>
                          <a:latin typeface="Times New Roman"/>
                          <a:ea typeface="Times New Roman"/>
                          <a:cs typeface="Times New Roman"/>
                        </a:rPr>
                        <a:t> </a:t>
                      </a:r>
                      <a:r>
                        <a:rPr lang="en-US" sz="1100" dirty="0">
                          <a:solidFill>
                            <a:srgbClr val="000000"/>
                          </a:solidFill>
                          <a:effectLst/>
                          <a:latin typeface="Times New Roman"/>
                          <a:ea typeface="Times New Roman"/>
                          <a:cs typeface="Times New Roman"/>
                        </a:rPr>
                        <a:t>(30 minute infusion)</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followed by</a:t>
                      </a:r>
                      <a:endParaRPr lang="en-US" sz="1100" dirty="0">
                        <a:effectLst/>
                        <a:latin typeface="Times New Roman"/>
                        <a:ea typeface="Times New Roman"/>
                        <a:cs typeface="Times New Roman"/>
                      </a:endParaRPr>
                    </a:p>
                    <a:p>
                      <a:pPr marL="0" marR="0" algn="ctr">
                        <a:spcBef>
                          <a:spcPts val="0"/>
                        </a:spcBef>
                        <a:spcAft>
                          <a:spcPts val="0"/>
                        </a:spcAft>
                      </a:pPr>
                      <a:r>
                        <a:rPr lang="en-US" sz="1100" dirty="0" err="1">
                          <a:solidFill>
                            <a:srgbClr val="000000"/>
                          </a:solidFill>
                          <a:effectLst/>
                          <a:latin typeface="Times New Roman"/>
                          <a:ea typeface="Times New Roman"/>
                          <a:cs typeface="Times New Roman"/>
                        </a:rPr>
                        <a:t>Topotecan</a:t>
                      </a:r>
                      <a:r>
                        <a:rPr lang="en-US" sz="1100" dirty="0">
                          <a:solidFill>
                            <a:srgbClr val="000000"/>
                          </a:solidFill>
                          <a:effectLst/>
                          <a:latin typeface="Times New Roman"/>
                          <a:ea typeface="Times New Roman"/>
                          <a:cs typeface="Times New Roman"/>
                        </a:rPr>
                        <a:t> (30 minute infusion)</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a:solidFill>
                            <a:srgbClr val="000000"/>
                          </a:solidFill>
                          <a:effectLst/>
                          <a:latin typeface="Times New Roman"/>
                          <a:ea typeface="Times New Roman"/>
                          <a:cs typeface="Times New Roman"/>
                        </a:rPr>
                        <a:t>D5WTopo</a:t>
                      </a:r>
                      <a:endParaRPr lang="en-US" sz="110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a:solidFill>
                            <a:srgbClr val="000000"/>
                          </a:solidFill>
                          <a:effectLst/>
                          <a:latin typeface="Times New Roman"/>
                          <a:ea typeface="Times New Roman"/>
                          <a:cs typeface="Times New Roman"/>
                        </a:rPr>
                        <a:t>8 </a:t>
                      </a:r>
                      <a:r>
                        <a:rPr lang="en-US" sz="1100" dirty="0" err="1">
                          <a:solidFill>
                            <a:srgbClr val="000000"/>
                          </a:solidFill>
                          <a:effectLst/>
                          <a:latin typeface="Times New Roman"/>
                          <a:ea typeface="Times New Roman"/>
                          <a:cs typeface="Times New Roman"/>
                        </a:rPr>
                        <a:t>vs</a:t>
                      </a:r>
                      <a:r>
                        <a:rPr lang="en-US" sz="1100" dirty="0">
                          <a:solidFill>
                            <a:srgbClr val="000000"/>
                          </a:solidFill>
                          <a:effectLst/>
                          <a:latin typeface="Times New Roman"/>
                          <a:ea typeface="Times New Roman"/>
                          <a:cs typeface="Times New Roman"/>
                        </a:rPr>
                        <a:t> CTRL2</a:t>
                      </a:r>
                      <a:endParaRPr lang="en-US" sz="1100" dirty="0">
                        <a:effectLst/>
                        <a:latin typeface="Times New Roman"/>
                        <a:ea typeface="Times New Roman"/>
                        <a:cs typeface="Times New Roman"/>
                      </a:endParaRPr>
                    </a:p>
                    <a:p>
                      <a:pPr marL="0" marR="0" algn="ctr">
                        <a:spcBef>
                          <a:spcPts val="0"/>
                        </a:spcBef>
                        <a:spcAft>
                          <a:spcPts val="0"/>
                        </a:spcAft>
                      </a:pPr>
                      <a:r>
                        <a:rPr lang="en-US" sz="1100" dirty="0">
                          <a:solidFill>
                            <a:srgbClr val="000000"/>
                          </a:solidFill>
                          <a:effectLst/>
                          <a:latin typeface="Times New Roman"/>
                          <a:ea typeface="Times New Roman"/>
                          <a:cs typeface="Times New Roman"/>
                        </a:rPr>
                        <a:t>(To.vs.Ctrl2)</a:t>
                      </a:r>
                      <a:endParaRPr lang="en-US" sz="1100" dirty="0">
                        <a:effectLst/>
                        <a:latin typeface="Times New Roman"/>
                        <a:ea typeface="Times New Roman"/>
                        <a:cs typeface="Times New Roman"/>
                      </a:endParaRPr>
                    </a:p>
                  </a:txBody>
                  <a:tcPr marL="68580" marR="68580" marT="0" marB="0" anchor="b"/>
                </a:tc>
                <a:tc>
                  <a:txBody>
                    <a:bodyPr/>
                    <a:lstStyle/>
                    <a:p>
                      <a:pPr marL="0" marR="0" algn="ctr">
                        <a:spcBef>
                          <a:spcPts val="0"/>
                        </a:spcBef>
                        <a:spcAft>
                          <a:spcPts val="0"/>
                        </a:spcAft>
                      </a:pPr>
                      <a:r>
                        <a:rPr lang="en-US" sz="1100" dirty="0" smtClean="0">
                          <a:effectLst/>
                          <a:latin typeface="Times New Roman"/>
                          <a:ea typeface="Times New Roman"/>
                          <a:cs typeface="Times New Roman"/>
                        </a:rPr>
                        <a:t>1005</a:t>
                      </a:r>
                      <a:endParaRPr lang="en-US" sz="1100" dirty="0">
                        <a:effectLst/>
                        <a:latin typeface="Times New Roman"/>
                        <a:ea typeface="Times New Roman"/>
                        <a:cs typeface="Times New Roman"/>
                      </a:endParaRPr>
                    </a:p>
                  </a:txBody>
                  <a:tcPr marL="68580" marR="68580" marT="0" marB="0" anchor="b"/>
                </a:tc>
              </a:tr>
            </a:tbl>
          </a:graphicData>
        </a:graphic>
      </p:graphicFrame>
    </p:spTree>
    <p:extLst>
      <p:ext uri="{BB962C8B-B14F-4D97-AF65-F5344CB8AC3E}">
        <p14:creationId xmlns:p14="http://schemas.microsoft.com/office/powerpoint/2010/main" val="1165098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layout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With four cell lines transfected with different genes</a:t>
            </a:r>
          </a:p>
          <a:p>
            <a:r>
              <a:rPr lang="en-US" dirty="0" smtClean="0"/>
              <a:t>Extracted </a:t>
            </a:r>
            <a:r>
              <a:rPr lang="en-US" dirty="0" err="1" smtClean="0"/>
              <a:t>mitochondial</a:t>
            </a:r>
            <a:r>
              <a:rPr lang="en-US" dirty="0" smtClean="0"/>
              <a:t> DNA, and a fragment (of 16486 kb) was amplified with long range PCR</a:t>
            </a:r>
          </a:p>
          <a:p>
            <a:r>
              <a:rPr lang="en-US" dirty="0" err="1"/>
              <a:t>PacBio</a:t>
            </a:r>
            <a:r>
              <a:rPr lang="en-US" dirty="0"/>
              <a:t> RS sequencing</a:t>
            </a:r>
          </a:p>
          <a:p>
            <a:pPr lvl="1"/>
            <a:r>
              <a:rPr lang="en-US" dirty="0"/>
              <a:t>One lane per sample</a:t>
            </a:r>
          </a:p>
          <a:p>
            <a:r>
              <a:rPr lang="en-US" dirty="0" err="1"/>
              <a:t>MiSeq</a:t>
            </a:r>
            <a:r>
              <a:rPr lang="en-US" dirty="0"/>
              <a:t> </a:t>
            </a:r>
            <a:r>
              <a:rPr lang="en-US" dirty="0" err="1"/>
              <a:t>Illumina</a:t>
            </a:r>
            <a:r>
              <a:rPr lang="en-US" dirty="0"/>
              <a:t> sequencing</a:t>
            </a:r>
          </a:p>
          <a:p>
            <a:pPr lvl="1"/>
            <a:r>
              <a:rPr lang="en-US" dirty="0"/>
              <a:t>PE 300 </a:t>
            </a:r>
            <a:r>
              <a:rPr lang="en-US" dirty="0" err="1"/>
              <a:t>bp</a:t>
            </a:r>
            <a:r>
              <a:rPr lang="en-US" dirty="0"/>
              <a:t> </a:t>
            </a:r>
          </a:p>
          <a:p>
            <a:pPr lvl="1"/>
            <a:r>
              <a:rPr lang="en-US" dirty="0"/>
              <a:t>One lane per sample</a:t>
            </a:r>
          </a:p>
          <a:p>
            <a:r>
              <a:rPr lang="en-US" dirty="0" smtClean="0"/>
              <a:t>Main goals</a:t>
            </a:r>
          </a:p>
          <a:p>
            <a:pPr lvl="1"/>
            <a:r>
              <a:rPr lang="en-US" dirty="0" smtClean="0"/>
              <a:t>Examine the mitochondrion</a:t>
            </a:r>
          </a:p>
          <a:p>
            <a:pPr lvl="1"/>
            <a:r>
              <a:rPr lang="en-US" dirty="0" smtClean="0"/>
              <a:t>SNV or short </a:t>
            </a:r>
            <a:r>
              <a:rPr lang="en-US" dirty="0" err="1" smtClean="0"/>
              <a:t>indel</a:t>
            </a:r>
            <a:endParaRPr lang="en-US" dirty="0" smtClean="0"/>
          </a:p>
          <a:p>
            <a:pPr lvl="1"/>
            <a:r>
              <a:rPr lang="en-US" dirty="0" smtClean="0"/>
              <a:t>Large deletions </a:t>
            </a:r>
          </a:p>
        </p:txBody>
      </p:sp>
    </p:spTree>
    <p:extLst>
      <p:ext uri="{BB962C8B-B14F-4D97-AF65-F5344CB8AC3E}">
        <p14:creationId xmlns:p14="http://schemas.microsoft.com/office/powerpoint/2010/main" val="24445070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Pierres_Extranal_drive_files\Publications\NCI\Oxaliplatin_and_Topotecan_combo\Figures_working_versions\Clusters_v02_new_labels_Ox_To\heatmap_Slide3_all_treatments_new_labels.TIF"/>
          <p:cNvPicPr/>
          <p:nvPr/>
        </p:nvPicPr>
        <p:blipFill>
          <a:blip r:embed="rId3">
            <a:extLst>
              <a:ext uri="{28A0092B-C50C-407E-A947-70E740481C1C}">
                <a14:useLocalDpi xmlns:a14="http://schemas.microsoft.com/office/drawing/2010/main" val="0"/>
              </a:ext>
            </a:extLst>
          </a:blip>
          <a:srcRect/>
          <a:stretch>
            <a:fillRect/>
          </a:stretch>
        </p:blipFill>
        <p:spPr bwMode="auto">
          <a:xfrm>
            <a:off x="815247" y="603178"/>
            <a:ext cx="7391400" cy="5367337"/>
          </a:xfrm>
          <a:prstGeom prst="rect">
            <a:avLst/>
          </a:prstGeom>
          <a:noFill/>
          <a:ln>
            <a:noFill/>
          </a:ln>
        </p:spPr>
      </p:pic>
      <p:sp>
        <p:nvSpPr>
          <p:cNvPr id="4" name="TextBox 3"/>
          <p:cNvSpPr txBox="1"/>
          <p:nvPr/>
        </p:nvSpPr>
        <p:spPr>
          <a:xfrm>
            <a:off x="609600" y="6039996"/>
            <a:ext cx="8317983" cy="646331"/>
          </a:xfrm>
          <a:prstGeom prst="rect">
            <a:avLst/>
          </a:prstGeom>
          <a:noFill/>
        </p:spPr>
        <p:txBody>
          <a:bodyPr wrap="none" rtlCol="0">
            <a:spAutoFit/>
          </a:bodyPr>
          <a:lstStyle/>
          <a:p>
            <a:r>
              <a:rPr lang="en-US" dirty="0"/>
              <a:t>The 1393 gene probes categorized to the 16 EPIG patterns (y-axis color column) across </a:t>
            </a:r>
            <a:endParaRPr lang="en-US" dirty="0" smtClean="0"/>
          </a:p>
          <a:p>
            <a:r>
              <a:rPr lang="en-US" dirty="0" smtClean="0"/>
              <a:t>the </a:t>
            </a:r>
            <a:r>
              <a:rPr lang="en-US" dirty="0"/>
              <a:t>1, 6 and 24 hour time points are in rows and the samples are in columns</a:t>
            </a:r>
          </a:p>
        </p:txBody>
      </p:sp>
    </p:spTree>
    <p:extLst>
      <p:ext uri="{BB962C8B-B14F-4D97-AF65-F5344CB8AC3E}">
        <p14:creationId xmlns:p14="http://schemas.microsoft.com/office/powerpoint/2010/main" val="22102856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Pierres_Extranal_drive_files\Publications\NCI\Oxaliplatin_and_Topotecan_combo\Figures_working_versions\Clustersing_of_enrichment_pearson_ave_linkage_neg_log10_pvalues.tif"/>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5757863"/>
          </a:xfrm>
          <a:prstGeom prst="rect">
            <a:avLst/>
          </a:prstGeom>
          <a:noFill/>
          <a:ln>
            <a:noFill/>
          </a:ln>
        </p:spPr>
      </p:pic>
      <p:sp>
        <p:nvSpPr>
          <p:cNvPr id="3" name="TextBox 2"/>
          <p:cNvSpPr txBox="1"/>
          <p:nvPr/>
        </p:nvSpPr>
        <p:spPr>
          <a:xfrm>
            <a:off x="247877" y="5789076"/>
            <a:ext cx="8733353" cy="923330"/>
          </a:xfrm>
          <a:prstGeom prst="rect">
            <a:avLst/>
          </a:prstGeom>
          <a:noFill/>
        </p:spPr>
        <p:txBody>
          <a:bodyPr wrap="none" rtlCol="0">
            <a:spAutoFit/>
          </a:bodyPr>
          <a:lstStyle/>
          <a:p>
            <a:r>
              <a:rPr lang="en-US" dirty="0"/>
              <a:t>Clustering and </a:t>
            </a:r>
            <a:r>
              <a:rPr lang="en-US" dirty="0" err="1"/>
              <a:t>heatmap</a:t>
            </a:r>
            <a:r>
              <a:rPr lang="en-US" dirty="0"/>
              <a:t> based on the -log10(p-values) of the 641 Gene Ontology (GO) </a:t>
            </a:r>
            <a:endParaRPr lang="en-US" dirty="0" smtClean="0"/>
          </a:p>
          <a:p>
            <a:r>
              <a:rPr lang="en-US" dirty="0" smtClean="0"/>
              <a:t>biological </a:t>
            </a:r>
            <a:r>
              <a:rPr lang="en-US" dirty="0"/>
              <a:t>processes (BPs) for each treatment and time point. The GO BPs are on the y-axis, </a:t>
            </a:r>
            <a:endParaRPr lang="en-US" dirty="0" smtClean="0"/>
          </a:p>
          <a:p>
            <a:r>
              <a:rPr lang="en-US" dirty="0" smtClean="0"/>
              <a:t>the </a:t>
            </a:r>
            <a:r>
              <a:rPr lang="en-US" dirty="0"/>
              <a:t>samples are on the x-axis</a:t>
            </a:r>
          </a:p>
        </p:txBody>
      </p:sp>
    </p:spTree>
    <p:extLst>
      <p:ext uri="{BB962C8B-B14F-4D97-AF65-F5344CB8AC3E}">
        <p14:creationId xmlns:p14="http://schemas.microsoft.com/office/powerpoint/2010/main" val="32875340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Pierres_Extranal_drive_files\Publications\NCI\Oxaliplatin_and_Topotecan_combo\Figures_working_versions\P53_signaling_pathway_with_Topo_Ox_OxTopo_log2_ratio_Rat_Unigene_with_legend.tif"/>
          <p:cNvPicPr/>
          <p:nvPr/>
        </p:nvPicPr>
        <p:blipFill rotWithShape="1">
          <a:blip r:embed="rId2">
            <a:extLst>
              <a:ext uri="{28A0092B-C50C-407E-A947-70E740481C1C}">
                <a14:useLocalDpi xmlns:a14="http://schemas.microsoft.com/office/drawing/2010/main" val="0"/>
              </a:ext>
            </a:extLst>
          </a:blip>
          <a:srcRect t="6603"/>
          <a:stretch/>
        </p:blipFill>
        <p:spPr bwMode="auto">
          <a:xfrm>
            <a:off x="593074" y="457199"/>
            <a:ext cx="7848600" cy="4956493"/>
          </a:xfrm>
          <a:prstGeom prst="rect">
            <a:avLst/>
          </a:prstGeom>
          <a:noFill/>
          <a:ln>
            <a:noFill/>
          </a:ln>
          <a:extLst>
            <a:ext uri="{53640926-AAD7-44D8-BBD7-CCE9431645EC}">
              <a14:shadowObscured xmlns:a14="http://schemas.microsoft.com/office/drawing/2010/main"/>
            </a:ext>
          </a:extLst>
        </p:spPr>
      </p:pic>
      <p:sp>
        <p:nvSpPr>
          <p:cNvPr id="3" name="TextBox 2"/>
          <p:cNvSpPr txBox="1"/>
          <p:nvPr/>
        </p:nvSpPr>
        <p:spPr>
          <a:xfrm>
            <a:off x="369064" y="5736115"/>
            <a:ext cx="8580875" cy="923330"/>
          </a:xfrm>
          <a:prstGeom prst="rect">
            <a:avLst/>
          </a:prstGeom>
          <a:noFill/>
        </p:spPr>
        <p:txBody>
          <a:bodyPr wrap="none" rtlCol="0">
            <a:spAutoFit/>
          </a:bodyPr>
          <a:lstStyle/>
          <a:p>
            <a:r>
              <a:rPr lang="en-US" dirty="0"/>
              <a:t>The rat p53 signaling pathway </a:t>
            </a:r>
            <a:r>
              <a:rPr lang="en-US"/>
              <a:t>is </a:t>
            </a:r>
            <a:r>
              <a:rPr lang="en-US" smtClean="0"/>
              <a:t>overlayed </a:t>
            </a:r>
            <a:r>
              <a:rPr lang="en-US" dirty="0"/>
              <a:t>with the average of the log base 2 ratio values </a:t>
            </a:r>
            <a:endParaRPr lang="en-US" dirty="0" smtClean="0"/>
          </a:p>
          <a:p>
            <a:r>
              <a:rPr lang="en-US" dirty="0" smtClean="0"/>
              <a:t>from </a:t>
            </a:r>
            <a:r>
              <a:rPr lang="en-US" dirty="0"/>
              <a:t>the replicate samples.  Red denotes induction, green repression. Grey indicates that </a:t>
            </a:r>
            <a:endParaRPr lang="en-US" dirty="0" smtClean="0"/>
          </a:p>
          <a:p>
            <a:r>
              <a:rPr lang="en-US" dirty="0" smtClean="0"/>
              <a:t>the </a:t>
            </a:r>
            <a:r>
              <a:rPr lang="en-US" dirty="0"/>
              <a:t>gene was not mapped.</a:t>
            </a:r>
          </a:p>
        </p:txBody>
      </p:sp>
    </p:spTree>
    <p:extLst>
      <p:ext uri="{BB962C8B-B14F-4D97-AF65-F5344CB8AC3E}">
        <p14:creationId xmlns:p14="http://schemas.microsoft.com/office/powerpoint/2010/main" val="16540175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Distinct expression profiles revealed</a:t>
            </a:r>
          </a:p>
          <a:p>
            <a:r>
              <a:rPr lang="en-US" dirty="0" smtClean="0"/>
              <a:t>The sequence of drug administered </a:t>
            </a:r>
          </a:p>
          <a:p>
            <a:r>
              <a:rPr lang="en-US" dirty="0" smtClean="0"/>
              <a:t>Time sensitive responses observed</a:t>
            </a:r>
          </a:p>
          <a:p>
            <a:r>
              <a:rPr lang="en-US" dirty="0" smtClean="0"/>
              <a:t>Biological implication was revealed</a:t>
            </a:r>
            <a:endParaRPr lang="en-US" dirty="0"/>
          </a:p>
        </p:txBody>
      </p:sp>
    </p:spTree>
    <p:extLst>
      <p:ext uri="{BB962C8B-B14F-4D97-AF65-F5344CB8AC3E}">
        <p14:creationId xmlns:p14="http://schemas.microsoft.com/office/powerpoint/2010/main" val="8101586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Effort in selected projects</a:t>
            </a:r>
            <a:endParaRPr lang="en-US" dirty="0"/>
          </a:p>
        </p:txBody>
      </p:sp>
      <p:sp>
        <p:nvSpPr>
          <p:cNvPr id="3" name="Content Placeholder 2"/>
          <p:cNvSpPr>
            <a:spLocks noGrp="1"/>
          </p:cNvSpPr>
          <p:nvPr>
            <p:ph idx="1"/>
          </p:nvPr>
        </p:nvSpPr>
        <p:spPr/>
        <p:txBody>
          <a:bodyPr/>
          <a:lstStyle/>
          <a:p>
            <a:r>
              <a:rPr lang="en-US" dirty="0" smtClean="0">
                <a:solidFill>
                  <a:schemeClr val="bg2"/>
                </a:solidFill>
              </a:rPr>
              <a:t>NGS in a mitochondria project</a:t>
            </a:r>
          </a:p>
          <a:p>
            <a:r>
              <a:rPr lang="en-US" dirty="0" smtClean="0">
                <a:solidFill>
                  <a:schemeClr val="bg2"/>
                </a:solidFill>
              </a:rPr>
              <a:t>A mechanistic strategy to inform combination toxicity</a:t>
            </a:r>
          </a:p>
          <a:p>
            <a:r>
              <a:rPr lang="en-US" dirty="0" err="1" smtClean="0"/>
              <a:t>Circos</a:t>
            </a:r>
            <a:r>
              <a:rPr lang="en-US" dirty="0" smtClean="0"/>
              <a:t> </a:t>
            </a:r>
            <a:r>
              <a:rPr lang="en-US" dirty="0"/>
              <a:t>on a </a:t>
            </a:r>
            <a:r>
              <a:rPr lang="en-US" dirty="0" err="1" smtClean="0"/>
              <a:t>VirtualMachine</a:t>
            </a:r>
            <a:endParaRPr lang="en-US" dirty="0"/>
          </a:p>
        </p:txBody>
      </p:sp>
    </p:spTree>
    <p:extLst>
      <p:ext uri="{BB962C8B-B14F-4D97-AF65-F5344CB8AC3E}">
        <p14:creationId xmlns:p14="http://schemas.microsoft.com/office/powerpoint/2010/main" val="36385284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9pPr>
          </a:lstStyle>
          <a:p>
            <a:pPr algn="ctr" eaLnBrk="1"/>
            <a:r>
              <a:rPr lang="en-GB" altLang="en-US" sz="1500" b="1">
                <a:solidFill>
                  <a:srgbClr val="000000"/>
                </a:solidFill>
                <a:latin typeface="Arial" charset="0"/>
              </a:rPr>
              <a:t>Copy number whole-genome profiles of five follicular lymphoma tumor samples generated from the Affymetrix Mapping 500K array. </a:t>
            </a:r>
          </a:p>
        </p:txBody>
      </p:sp>
      <p:pic>
        <p:nvPicPr>
          <p:cNvPr id="20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361" y="5878697"/>
            <a:ext cx="652320" cy="6523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760" y="979303"/>
            <a:ext cx="496224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3" name="Text Box 4"/>
          <p:cNvSpPr txBox="1">
            <a:spLocks noChangeArrowheads="1"/>
          </p:cNvSpPr>
          <p:nvPr/>
        </p:nvSpPr>
        <p:spPr bwMode="auto">
          <a:xfrm>
            <a:off x="2093760"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1pPr>
            <a:lvl2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2pPr>
            <a:lvl3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3pPr>
            <a:lvl4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4pPr>
            <a:lvl5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9pPr>
          </a:lstStyle>
          <a:p>
            <a:pPr eaLnBrk="1"/>
            <a:r>
              <a:rPr lang="en-GB" altLang="en-US" sz="1100" b="1">
                <a:solidFill>
                  <a:srgbClr val="000000"/>
                </a:solidFill>
                <a:latin typeface="Arial" charset="0"/>
              </a:rPr>
              <a:t>Krzywinski M et al. Genome Res. 2009;19:1639-1645</a:t>
            </a:r>
          </a:p>
        </p:txBody>
      </p:sp>
      <p:sp>
        <p:nvSpPr>
          <p:cNvPr id="2054"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1pPr>
            <a:lvl2pPr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2pPr>
            <a:lvl3pPr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3pPr>
            <a:lvl4pPr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4pPr>
            <a:lvl5pPr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9pPr>
          </a:lstStyle>
          <a:p>
            <a:pPr eaLnBrk="1"/>
            <a:r>
              <a:rPr lang="en-GB" altLang="en-US" sz="900">
                <a:solidFill>
                  <a:srgbClr val="000000"/>
                </a:solidFill>
                <a:latin typeface="Arial" charset="0"/>
              </a:rPr>
              <a:t>Copyright © 2009 by Cold Spring Harbor Laboratory Press</a:t>
            </a:r>
          </a:p>
        </p:txBody>
      </p:sp>
    </p:spTree>
    <p:extLst>
      <p:ext uri="{BB962C8B-B14F-4D97-AF65-F5344CB8AC3E}">
        <p14:creationId xmlns:p14="http://schemas.microsoft.com/office/powerpoint/2010/main" val="20529969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a:r>
              <a:rPr lang="en-US" altLang="en-US" smtClean="0"/>
              <a:t>Circos </a:t>
            </a:r>
            <a:r>
              <a:rPr lang="en-US" altLang="en-US" b="0" smtClean="0"/>
              <a:t>in scientific publications</a:t>
            </a:r>
            <a:r>
              <a:rPr lang="en-US" altLang="en-US" smtClean="0"/>
              <a:t> </a:t>
            </a:r>
          </a:p>
        </p:txBody>
      </p:sp>
      <p:sp>
        <p:nvSpPr>
          <p:cNvPr id="3075" name="Content Placeholder 2"/>
          <p:cNvSpPr>
            <a:spLocks noGrp="1"/>
          </p:cNvSpPr>
          <p:nvPr>
            <p:ph idx="1"/>
          </p:nvPr>
        </p:nvSpPr>
        <p:spPr>
          <a:xfrm>
            <a:off x="671040" y="1906760"/>
            <a:ext cx="7806240" cy="1383986"/>
          </a:xfrm>
        </p:spPr>
        <p:txBody>
          <a:bodyPr>
            <a:normAutofit fontScale="70000" lnSpcReduction="20000"/>
          </a:bodyPr>
          <a:lstStyle/>
          <a:p>
            <a:pPr eaLnBrk="1"/>
            <a:r>
              <a:rPr lang="en-US" altLang="en-US" smtClean="0"/>
              <a:t>Developed at: Canada’s Michael Smith Genome Sciences Center</a:t>
            </a:r>
          </a:p>
          <a:p>
            <a:pPr eaLnBrk="1"/>
            <a:r>
              <a:rPr lang="en-US" altLang="en-US" smtClean="0"/>
              <a:t>Under the license under GPL</a:t>
            </a:r>
          </a:p>
          <a:p>
            <a:pPr eaLnBrk="1"/>
            <a:r>
              <a:rPr lang="en-US" altLang="en-US" smtClean="0"/>
              <a:t>522 as of October 2013</a:t>
            </a:r>
          </a:p>
          <a:p>
            <a:pPr eaLnBrk="1"/>
            <a:r>
              <a:rPr lang="en-US" altLang="en-US" smtClean="0"/>
              <a:t>10 used in publication involving mitochondrial DNA projects</a:t>
            </a:r>
          </a:p>
        </p:txBody>
      </p:sp>
      <p:pic>
        <p:nvPicPr>
          <p:cNvPr id="30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640" y="3359873"/>
            <a:ext cx="5091840" cy="2419454"/>
          </a:xfrm>
          <a:prstGeom prst="rect">
            <a:avLst/>
          </a:prstGeom>
          <a:noFill/>
          <a:ln>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17775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 external file that holds a picture, illustration, etc.&#10;Object name is nihms432872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360" y="20162"/>
            <a:ext cx="6912000" cy="66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Box 2"/>
          <p:cNvSpPr txBox="1">
            <a:spLocks noChangeArrowheads="1"/>
          </p:cNvSpPr>
          <p:nvPr/>
        </p:nvSpPr>
        <p:spPr bwMode="auto">
          <a:xfrm>
            <a:off x="2338560" y="6400033"/>
            <a:ext cx="6796800" cy="48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r>
              <a:rPr lang="en-US" altLang="en-US" sz="1300"/>
              <a:t>Yang, D. et al. </a:t>
            </a:r>
            <a:r>
              <a:rPr lang="en-US" altLang="en-US" sz="1300" b="1"/>
              <a:t> Cancer Cell 2013</a:t>
            </a:r>
            <a:r>
              <a:rPr lang="en-US" altLang="en-US" sz="1300"/>
              <a:t>; 23(2): 186 - 199  Integrated analyses identify a master microRNA regulatory network for the mesenchymal subtype in serous ovarian cancer</a:t>
            </a:r>
          </a:p>
        </p:txBody>
      </p:sp>
    </p:spTree>
    <p:extLst>
      <p:ext uri="{BB962C8B-B14F-4D97-AF65-F5344CB8AC3E}">
        <p14:creationId xmlns:p14="http://schemas.microsoft.com/office/powerpoint/2010/main" val="40978015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80" y="299552"/>
            <a:ext cx="7270560" cy="5331440"/>
          </a:xfrm>
          <a:prstGeom prst="rect">
            <a:avLst/>
          </a:prstGeom>
          <a:noFill/>
          <a:ln>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3" name="TextBox 1"/>
          <p:cNvSpPr txBox="1">
            <a:spLocks noChangeArrowheads="1"/>
          </p:cNvSpPr>
          <p:nvPr/>
        </p:nvSpPr>
        <p:spPr bwMode="auto">
          <a:xfrm>
            <a:off x="79201" y="5884458"/>
            <a:ext cx="9114768" cy="48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spAutoFit/>
          </a:bodyPr>
          <a:lstStyle/>
          <a:p>
            <a:r>
              <a:rPr lang="en-US" altLang="en-US" sz="1300"/>
              <a:t>Zeron-Medina, J; </a:t>
            </a:r>
            <a:r>
              <a:rPr lang="en-US" altLang="en-US" sz="1300" b="1"/>
              <a:t>Wang, X</a:t>
            </a:r>
            <a:r>
              <a:rPr lang="en-US" altLang="en-US" sz="1300"/>
              <a:t>. et al. Cell, </a:t>
            </a:r>
            <a:r>
              <a:rPr lang="en-US" altLang="en-US" sz="1300" b="1"/>
              <a:t>2013</a:t>
            </a:r>
            <a:r>
              <a:rPr lang="en-US" altLang="en-US" sz="1300"/>
              <a:t> v155(s): 410 – 422 A Polymorphic p53 Response Element in KIT Ligand Influences Cancer </a:t>
            </a:r>
          </a:p>
          <a:p>
            <a:r>
              <a:rPr lang="en-US" altLang="en-US" sz="1300"/>
              <a:t>Risk and Has Undergone Natural Selection</a:t>
            </a:r>
          </a:p>
        </p:txBody>
      </p:sp>
    </p:spTree>
    <p:extLst>
      <p:ext uri="{BB962C8B-B14F-4D97-AF65-F5344CB8AC3E}">
        <p14:creationId xmlns:p14="http://schemas.microsoft.com/office/powerpoint/2010/main" val="140327489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a:r>
              <a:rPr lang="en-US" altLang="en-US" sz="2900"/>
              <a:t>Circos for Kleeberger’s lab</a:t>
            </a:r>
          </a:p>
        </p:txBody>
      </p:sp>
      <p:sp>
        <p:nvSpPr>
          <p:cNvPr id="10243" name="Content Placeholder 2"/>
          <p:cNvSpPr>
            <a:spLocks noGrp="1"/>
          </p:cNvSpPr>
          <p:nvPr>
            <p:ph idx="1"/>
          </p:nvPr>
        </p:nvSpPr>
        <p:spPr/>
        <p:txBody>
          <a:bodyPr>
            <a:normAutofit fontScale="77500" lnSpcReduction="20000"/>
          </a:bodyPr>
          <a:lstStyle/>
          <a:p>
            <a:pPr eaLnBrk="1"/>
            <a:r>
              <a:rPr lang="en-US" altLang="en-US" smtClean="0"/>
              <a:t>“First, and perhaps ironically, Circos does </a:t>
            </a:r>
            <a:r>
              <a:rPr lang="en-US" altLang="en-US" b="1" smtClean="0"/>
              <a:t>NOT</a:t>
            </a:r>
            <a:r>
              <a:rPr lang="en-US" altLang="en-US" smtClean="0"/>
              <a:t> actually understand the concept of a circular chromosome. In other words, a chromosome, which is represented by one or more ideograms, must have a beginning and an end which are explicitly defined”</a:t>
            </a:r>
          </a:p>
          <a:p>
            <a:pPr eaLnBrk="1"/>
            <a:r>
              <a:rPr lang="en-US" altLang="en-US" smtClean="0"/>
              <a:t>An example provided by the developer was really a microbial genome, and it can get very much complicated</a:t>
            </a:r>
          </a:p>
          <a:p>
            <a:pPr eaLnBrk="1"/>
            <a:r>
              <a:rPr lang="en-US" altLang="en-US" smtClean="0"/>
              <a:t>Currently running off a virtual machine</a:t>
            </a:r>
          </a:p>
          <a:p>
            <a:pPr eaLnBrk="1"/>
            <a:r>
              <a:rPr lang="en-US" altLang="en-US" smtClean="0"/>
              <a:t>Testing the circular genome (a microbial genome example)</a:t>
            </a:r>
          </a:p>
          <a:p>
            <a:pPr eaLnBrk="1"/>
            <a:r>
              <a:rPr lang="en-US" altLang="en-US" smtClean="0"/>
              <a:t>Mus musculus mitochondrion sequence: </a:t>
            </a:r>
            <a:r>
              <a:rPr lang="en-US" altLang="en-US" smtClean="0">
                <a:hlinkClick r:id="rId2"/>
              </a:rPr>
              <a:t>http://www.ncbi.nlm.nih.gov/nuccore/167716836?report=genbank</a:t>
            </a:r>
            <a:r>
              <a:rPr lang="en-US" altLang="en-US" smtClean="0"/>
              <a:t> </a:t>
            </a:r>
          </a:p>
          <a:p>
            <a:pPr eaLnBrk="1"/>
            <a:r>
              <a:rPr lang="en-US" altLang="en-US" smtClean="0"/>
              <a:t>Need to finalize on the data to show for the publication</a:t>
            </a:r>
          </a:p>
          <a:p>
            <a:pPr eaLnBrk="1"/>
            <a:endParaRPr lang="en-US" altLang="en-US" smtClean="0"/>
          </a:p>
        </p:txBody>
      </p:sp>
    </p:spTree>
    <p:extLst>
      <p:ext uri="{BB962C8B-B14F-4D97-AF65-F5344CB8AC3E}">
        <p14:creationId xmlns:p14="http://schemas.microsoft.com/office/powerpoint/2010/main" val="22097147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746" y="80963"/>
            <a:ext cx="8010525" cy="669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5934670"/>
            <a:ext cx="5039008" cy="923330"/>
          </a:xfrm>
          <a:prstGeom prst="rect">
            <a:avLst/>
          </a:prstGeom>
          <a:noFill/>
        </p:spPr>
        <p:txBody>
          <a:bodyPr wrap="none" rtlCol="0">
            <a:spAutoFit/>
          </a:bodyPr>
          <a:lstStyle/>
          <a:p>
            <a:r>
              <a:rPr lang="en-US" dirty="0"/>
              <a:t>PCR </a:t>
            </a:r>
            <a:r>
              <a:rPr lang="en-US" dirty="0" smtClean="0"/>
              <a:t>primers</a:t>
            </a:r>
          </a:p>
          <a:p>
            <a:r>
              <a:rPr lang="en-US" dirty="0"/>
              <a:t> </a:t>
            </a:r>
            <a:r>
              <a:rPr lang="en-US" dirty="0" smtClean="0"/>
              <a:t>   mt10F </a:t>
            </a:r>
            <a:r>
              <a:rPr lang="en-US" dirty="0"/>
              <a:t>(nucleotide positions 10 to 40) </a:t>
            </a:r>
            <a:endParaRPr lang="en-US" dirty="0" smtClean="0"/>
          </a:p>
          <a:p>
            <a:r>
              <a:rPr lang="en-US" dirty="0"/>
              <a:t> </a:t>
            </a:r>
            <a:r>
              <a:rPr lang="en-US" dirty="0" smtClean="0"/>
              <a:t>   mt16496R </a:t>
            </a:r>
            <a:r>
              <a:rPr lang="en-US" dirty="0"/>
              <a:t>(nucleotide positions 16496 to 16465</a:t>
            </a:r>
            <a:r>
              <a:rPr lang="en-US" dirty="0" smtClean="0"/>
              <a:t>)</a:t>
            </a:r>
            <a:endParaRPr lang="en-US" dirty="0"/>
          </a:p>
        </p:txBody>
      </p:sp>
    </p:spTree>
    <p:extLst>
      <p:ext uri="{BB962C8B-B14F-4D97-AF65-F5344CB8AC3E}">
        <p14:creationId xmlns:p14="http://schemas.microsoft.com/office/powerpoint/2010/main" val="30077436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origin-ars.els-cdn.com/content/image/1-s2.0-S1567724913001001-g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960" y="453649"/>
            <a:ext cx="6549120" cy="576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Box 2"/>
          <p:cNvSpPr txBox="1">
            <a:spLocks noChangeArrowheads="1"/>
          </p:cNvSpPr>
          <p:nvPr/>
        </p:nvSpPr>
        <p:spPr bwMode="auto">
          <a:xfrm>
            <a:off x="914400" y="6466505"/>
            <a:ext cx="8154721" cy="28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45" tIns="41473" rIns="82945" bIns="41473">
            <a:spAutoFit/>
          </a:bodyPr>
          <a:lstStyle/>
          <a:p>
            <a:r>
              <a:rPr lang="en-US" altLang="en-US" sz="1300" dirty="0" err="1">
                <a:latin typeface="Arial" charset="0"/>
              </a:rPr>
              <a:t>Kabekkodu</a:t>
            </a:r>
            <a:r>
              <a:rPr lang="en-US" altLang="en-US" sz="1300" dirty="0"/>
              <a:t>, S. et al. </a:t>
            </a:r>
            <a:r>
              <a:rPr lang="en-US" altLang="en-US" sz="1300" b="1" dirty="0"/>
              <a:t> Mitochondrion 2014</a:t>
            </a:r>
            <a:r>
              <a:rPr lang="en-US" altLang="en-US" sz="1300" dirty="0"/>
              <a:t>; 16: 73 - 82  </a:t>
            </a:r>
            <a:r>
              <a:rPr lang="en-US" altLang="en-US" sz="1300" dirty="0">
                <a:latin typeface="Arial" charset="0"/>
              </a:rPr>
              <a:t>Mitochondrial DNA variation analysis in cervical cancer</a:t>
            </a:r>
            <a:endParaRPr lang="en-US" altLang="en-US" sz="1300" dirty="0"/>
          </a:p>
        </p:txBody>
      </p:sp>
    </p:spTree>
    <p:extLst>
      <p:ext uri="{BB962C8B-B14F-4D97-AF65-F5344CB8AC3E}">
        <p14:creationId xmlns:p14="http://schemas.microsoft.com/office/powerpoint/2010/main" val="31192930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9pPr>
          </a:lstStyle>
          <a:p>
            <a:pPr algn="ctr" eaLnBrk="1"/>
            <a:r>
              <a:rPr lang="en-GB" altLang="en-US" sz="1500" b="1">
                <a:solidFill>
                  <a:srgbClr val="000000"/>
                </a:solidFill>
                <a:latin typeface="Arial" charset="0"/>
              </a:rPr>
              <a:t>Deletion breakpoints are not randomly distributed throughout the mitochondrial genome. </a:t>
            </a:r>
          </a:p>
        </p:txBody>
      </p:sp>
      <p:pic>
        <p:nvPicPr>
          <p:cNvPr id="61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20" y="6283380"/>
            <a:ext cx="2534400" cy="5054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040" y="979303"/>
            <a:ext cx="485568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4"/>
          <p:cNvSpPr txBox="1">
            <a:spLocks noChangeArrowheads="1"/>
          </p:cNvSpPr>
          <p:nvPr/>
        </p:nvSpPr>
        <p:spPr bwMode="auto">
          <a:xfrm>
            <a:off x="2147041"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1pPr>
            <a:lvl2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2pPr>
            <a:lvl3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3pPr>
            <a:lvl4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4pPr>
            <a:lvl5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9pPr>
          </a:lstStyle>
          <a:p>
            <a:pPr eaLnBrk="1"/>
            <a:r>
              <a:rPr lang="en-GB" altLang="en-US" sz="1100" b="1">
                <a:solidFill>
                  <a:srgbClr val="000000"/>
                </a:solidFill>
                <a:latin typeface="Arial" charset="0"/>
              </a:rPr>
              <a:t>Damas J et al. Nucl. Acids Res. 2012;40:7606-7621</a:t>
            </a:r>
          </a:p>
        </p:txBody>
      </p:sp>
      <p:sp>
        <p:nvSpPr>
          <p:cNvPr id="6150" name="Text Box 5"/>
          <p:cNvSpPr txBox="1">
            <a:spLocks noChangeArrowheads="1"/>
          </p:cNvSpPr>
          <p:nvPr/>
        </p:nvSpPr>
        <p:spPr bwMode="auto">
          <a:xfrm>
            <a:off x="97920" y="6450438"/>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1pPr>
            <a:lvl2pPr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2pPr>
            <a:lvl3pPr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3pPr>
            <a:lvl4pPr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4pPr>
            <a:lvl5pPr eaLnBrk="0">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chemeClr val="tx1"/>
                </a:solidFill>
                <a:latin typeface="Times New Roman" pitchFamily="16" charset="0"/>
                <a:ea typeface="msgothic" charset="0"/>
                <a:cs typeface="msgothic" charset="0"/>
              </a:defRPr>
            </a:lvl9pPr>
          </a:lstStyle>
          <a:p>
            <a:pPr eaLnBrk="1"/>
            <a:r>
              <a:rPr lang="en-GB" altLang="en-US" sz="900">
                <a:solidFill>
                  <a:srgbClr val="000000"/>
                </a:solidFill>
                <a:latin typeface="Arial" charset="0"/>
              </a:rPr>
              <a:t>© The Author(s) 2012. Published by Oxford University Press.</a:t>
            </a:r>
          </a:p>
        </p:txBody>
      </p:sp>
    </p:spTree>
    <p:extLst>
      <p:ext uri="{BB962C8B-B14F-4D97-AF65-F5344CB8AC3E}">
        <p14:creationId xmlns:p14="http://schemas.microsoft.com/office/powerpoint/2010/main" val="3020005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
          <p:cNvSpPr txBox="1">
            <a:spLocks noChangeArrowheads="1"/>
          </p:cNvSpPr>
          <p:nvPr/>
        </p:nvSpPr>
        <p:spPr bwMode="auto">
          <a:xfrm>
            <a:off x="988878" y="6460215"/>
            <a:ext cx="7926522" cy="28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45" tIns="41473" rIns="82945" bIns="41473">
            <a:spAutoFit/>
          </a:bodyPr>
          <a:lstStyle/>
          <a:p>
            <a:r>
              <a:rPr lang="en-US" altLang="en-US" sz="1300" dirty="0"/>
              <a:t>Wang, Y. et al. </a:t>
            </a:r>
            <a:r>
              <a:rPr lang="en-US" altLang="en-US" sz="1300" b="1" dirty="0"/>
              <a:t> </a:t>
            </a:r>
            <a:r>
              <a:rPr lang="en-US" altLang="en-US" sz="1300" dirty="0" err="1"/>
              <a:t>PLoS</a:t>
            </a:r>
            <a:r>
              <a:rPr lang="en-US" altLang="en-US" sz="1300" dirty="0"/>
              <a:t> One </a:t>
            </a:r>
            <a:r>
              <a:rPr lang="en-US" altLang="en-US" sz="1300" b="1" dirty="0"/>
              <a:t>2013</a:t>
            </a:r>
            <a:r>
              <a:rPr lang="en-US" altLang="en-US" sz="1300" dirty="0"/>
              <a:t>; 8(8)  Genome-wide analysis reveals coating of the mitochondrial genome </a:t>
            </a:r>
            <a:r>
              <a:rPr lang="en-US" altLang="en-US" sz="1300" dirty="0" smtClean="0"/>
              <a:t>by TFAM</a:t>
            </a:r>
            <a:endParaRPr lang="en-US" altLang="en-US" sz="1300" dirty="0"/>
          </a:p>
        </p:txBody>
      </p:sp>
      <p:pic>
        <p:nvPicPr>
          <p:cNvPr id="7171" name="Picture 2" descr="An external file that holds a picture, illustration, etc.&#10;Object name is pone.0074513.g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201" y="370120"/>
            <a:ext cx="5901120" cy="601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81581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n external file that holds a picture, illustration, etc.&#10;Object name is pone.0037164.g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760" y="259228"/>
            <a:ext cx="6480000" cy="592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Box 3"/>
          <p:cNvSpPr txBox="1">
            <a:spLocks noChangeArrowheads="1"/>
          </p:cNvSpPr>
          <p:nvPr/>
        </p:nvSpPr>
        <p:spPr bwMode="auto">
          <a:xfrm>
            <a:off x="766080" y="6368349"/>
            <a:ext cx="7741440" cy="48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r>
              <a:rPr lang="en-US" altLang="en-US" sz="1300"/>
              <a:t>Fang, Y. et al. </a:t>
            </a:r>
            <a:r>
              <a:rPr lang="en-US" altLang="en-US" sz="1300" b="1"/>
              <a:t> </a:t>
            </a:r>
            <a:r>
              <a:rPr lang="en-US" altLang="en-US" sz="1300"/>
              <a:t>PLoS One </a:t>
            </a:r>
            <a:r>
              <a:rPr lang="en-US" altLang="en-US" sz="1300" b="1"/>
              <a:t>2012</a:t>
            </a:r>
            <a:r>
              <a:rPr lang="en-US" altLang="en-US" sz="1300"/>
              <a:t>; 7(5) A complete sequence and transcriptomic analyses of date palm (Phoenix dactylifera L.) mitochondrial genome</a:t>
            </a:r>
          </a:p>
        </p:txBody>
      </p:sp>
    </p:spTree>
    <p:extLst>
      <p:ext uri="{BB962C8B-B14F-4D97-AF65-F5344CB8AC3E}">
        <p14:creationId xmlns:p14="http://schemas.microsoft.com/office/powerpoint/2010/main" val="32351073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tatic-content/images/623/art%253A10.1007%252Fs00294-010-0293-3/MediaObjects/294_2010_293_Fig1_HTM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160" y="318275"/>
            <a:ext cx="5227200" cy="536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Box 2"/>
          <p:cNvSpPr txBox="1">
            <a:spLocks noChangeArrowheads="1"/>
          </p:cNvSpPr>
          <p:nvPr/>
        </p:nvSpPr>
        <p:spPr bwMode="auto">
          <a:xfrm>
            <a:off x="908641" y="6224334"/>
            <a:ext cx="7922880" cy="48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r>
              <a:rPr lang="en-US" altLang="en-US" sz="1300"/>
              <a:t>Ravin, N. et al. </a:t>
            </a:r>
            <a:r>
              <a:rPr lang="en-US" altLang="en-US" sz="1300" b="1"/>
              <a:t> Current Genetics 2010</a:t>
            </a:r>
            <a:r>
              <a:rPr lang="en-US" altLang="en-US" sz="1300"/>
              <a:t>; Feb.</a:t>
            </a:r>
            <a:r>
              <a:rPr lang="en-US" altLang="en-US" sz="1300" b="1"/>
              <a:t> </a:t>
            </a:r>
            <a:r>
              <a:rPr lang="en-US" altLang="en-US" sz="1300"/>
              <a:t>Complete sequence of the mitochondrial genome of a diatom alga Synedra acus and comparative analysis of diatom mitochondrial genomes</a:t>
            </a:r>
          </a:p>
        </p:txBody>
      </p:sp>
    </p:spTree>
    <p:extLst>
      <p:ext uri="{BB962C8B-B14F-4D97-AF65-F5344CB8AC3E}">
        <p14:creationId xmlns:p14="http://schemas.microsoft.com/office/powerpoint/2010/main" val="35586533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ircos tutorial image - Microbial Gen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400" y="1441"/>
            <a:ext cx="6842880" cy="684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965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4630</TotalTime>
  <Words>6177</Words>
  <Application>Microsoft Office PowerPoint</Application>
  <PresentationFormat>On-screen Show (4:3)</PresentationFormat>
  <Paragraphs>2157</Paragraphs>
  <Slides>95</Slides>
  <Notes>13</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Bioinformatics group meeting</vt:lpstr>
      <vt:lpstr>Effort in selected projects</vt:lpstr>
      <vt:lpstr>Effort in selected projects</vt:lpstr>
      <vt:lpstr>Outline of the mitochondria project</vt:lpstr>
      <vt:lpstr>Research rationale</vt:lpstr>
      <vt:lpstr>Research rationale (II)</vt:lpstr>
      <vt:lpstr>Four cell lines in the experiment</vt:lpstr>
      <vt:lpstr>Experimental layout</vt:lpstr>
      <vt:lpstr>PowerPoint Presentation</vt:lpstr>
      <vt:lpstr>Locating the primer pairs</vt:lpstr>
      <vt:lpstr>Searching for primers</vt:lpstr>
      <vt:lpstr>Read coverage -- PacBio</vt:lpstr>
      <vt:lpstr>Read length distribution</vt:lpstr>
      <vt:lpstr>Base calling score examination</vt:lpstr>
      <vt:lpstr>Fact about Illumina data</vt:lpstr>
      <vt:lpstr>PowerPoint Presentation</vt:lpstr>
      <vt:lpstr>SMRT Portal</vt:lpstr>
      <vt:lpstr>Available protocols (relevant)</vt:lpstr>
      <vt:lpstr>BridgeMapper</vt:lpstr>
      <vt:lpstr>BridgeMapper @ params</vt:lpstr>
      <vt:lpstr>PowerPoint Presentation</vt:lpstr>
      <vt:lpstr>A public research report</vt:lpstr>
      <vt:lpstr>PowerPoint Presentation</vt:lpstr>
      <vt:lpstr>PowerPoint Presentation</vt:lpstr>
      <vt:lpstr>Illumina sequence analysis overview</vt:lpstr>
      <vt:lpstr>Variants (SNV) in G451E -- Illumina</vt:lpstr>
      <vt:lpstr>Variants across samples</vt:lpstr>
      <vt:lpstr>Common across two platforms</vt:lpstr>
      <vt:lpstr>Effort on getting the indels </vt:lpstr>
      <vt:lpstr>“Unique” SNVs</vt:lpstr>
      <vt:lpstr>Custom tailored strategies</vt:lpstr>
      <vt:lpstr>PowerPoint Presentation</vt:lpstr>
      <vt:lpstr>Step-change function smoothing</vt:lpstr>
      <vt:lpstr>PowerPoint Presentation</vt:lpstr>
      <vt:lpstr>PowerPoint Presentation</vt:lpstr>
      <vt:lpstr>PowerPoint Presentation</vt:lpstr>
      <vt:lpstr>PowerPoint Presentation</vt:lpstr>
      <vt:lpstr>Custom tailored strategies</vt:lpstr>
      <vt:lpstr>This is what we are dealing</vt:lpstr>
      <vt:lpstr>PowerPoint Presentation</vt:lpstr>
      <vt:lpstr>PowerPoint Presentation</vt:lpstr>
      <vt:lpstr>PowerPoint Presentation</vt:lpstr>
      <vt:lpstr>Getting the support for breaks workflow</vt:lpstr>
      <vt:lpstr>PowerPoint Presentation</vt:lpstr>
      <vt:lpstr>Searching for breaks --sliding window</vt:lpstr>
      <vt:lpstr>Searching for breaks --growing windows</vt:lpstr>
      <vt:lpstr>PowerPoint Presentation</vt:lpstr>
      <vt:lpstr>PowerPoint Presentation</vt:lpstr>
      <vt:lpstr>Conclusion  -- facing the reality</vt:lpstr>
      <vt:lpstr>Zoom in on those deletions </vt:lpstr>
      <vt:lpstr>PowerPoint Presentation</vt:lpstr>
      <vt:lpstr>Cross-sample break density </vt:lpstr>
      <vt:lpstr>PowerPoint Presentation</vt:lpstr>
      <vt:lpstr>PowerPoint Presentation</vt:lpstr>
      <vt:lpstr>PowerPoint Presentation</vt:lpstr>
      <vt:lpstr>Unique “deletions” &gt; 100 counts</vt:lpstr>
      <vt:lpstr>What is about chrm:2652 ??</vt:lpstr>
      <vt:lpstr>For common deletions</vt:lpstr>
      <vt:lpstr>SigDiff deletion (p &lt; 0.001)</vt:lpstr>
      <vt:lpstr>Custom tailored strategies</vt:lpstr>
      <vt:lpstr>Known DirRep from mitomap</vt:lpstr>
      <vt:lpstr>Search for direct repeat</vt:lpstr>
      <vt:lpstr>Direct repeat results (G451E)</vt:lpstr>
      <vt:lpstr>PowerPoint Presentation</vt:lpstr>
      <vt:lpstr>For common deletions (891)</vt:lpstr>
      <vt:lpstr>Significant deletions flanked by direct repeats</vt:lpstr>
      <vt:lpstr>Unique deletion flanked by DirRep</vt:lpstr>
      <vt:lpstr>PowerPoint Presentation</vt:lpstr>
      <vt:lpstr>PowerPoint Presentation</vt:lpstr>
      <vt:lpstr>Conclusion/discussion</vt:lpstr>
      <vt:lpstr>Conclusion/discussion – cont.</vt:lpstr>
      <vt:lpstr>Effort in selected projects</vt:lpstr>
      <vt:lpstr>Experimental rationale</vt:lpstr>
      <vt:lpstr>PowerPoint Presentation</vt:lpstr>
      <vt:lpstr>PowerPoint Presentation</vt:lpstr>
      <vt:lpstr>PowerPoint Presentation</vt:lpstr>
      <vt:lpstr>BH-FDR &lt; 0.05 &amp; FC &gt; 2 --1 hours</vt:lpstr>
      <vt:lpstr>BH-FDR &lt; 0.05 &amp; FC &gt; 2 --6 hours</vt:lpstr>
      <vt:lpstr>BH-FDR &lt; 0.05 &amp; FC &gt; 2 --24 hours</vt:lpstr>
      <vt:lpstr>PowerPoint Presentation</vt:lpstr>
      <vt:lpstr>PowerPoint Presentation</vt:lpstr>
      <vt:lpstr>PowerPoint Presentation</vt:lpstr>
      <vt:lpstr>Conclusions</vt:lpstr>
      <vt:lpstr>Effort in selected projects</vt:lpstr>
      <vt:lpstr>PowerPoint Presentation</vt:lpstr>
      <vt:lpstr>Circos in scientific publications </vt:lpstr>
      <vt:lpstr>PowerPoint Presentation</vt:lpstr>
      <vt:lpstr>PowerPoint Presentation</vt:lpstr>
      <vt:lpstr>Circos for Kleeberger’s lab</vt:lpstr>
      <vt:lpstr>PowerPoint Presentation</vt:lpstr>
      <vt:lpstr>PowerPoint Presentation</vt:lpstr>
      <vt:lpstr>PowerPoint Presentation</vt:lpstr>
      <vt:lpstr>PowerPoint Presentation</vt:lpstr>
      <vt:lpstr>PowerPoint Presentation</vt:lpstr>
      <vt:lpstr>PowerPoint Presentation</vt:lpstr>
    </vt:vector>
  </TitlesOfParts>
  <Company>NIEHS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group meeting</dc:title>
  <dc:creator>sysprep</dc:creator>
  <cp:lastModifiedBy>sysprep</cp:lastModifiedBy>
  <cp:revision>201</cp:revision>
  <cp:lastPrinted>2014-12-03T16:40:54Z</cp:lastPrinted>
  <dcterms:created xsi:type="dcterms:W3CDTF">2014-01-21T20:35:48Z</dcterms:created>
  <dcterms:modified xsi:type="dcterms:W3CDTF">2014-12-03T16:45:11Z</dcterms:modified>
</cp:coreProperties>
</file>